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63" r:id="rId2"/>
    <p:sldId id="264" r:id="rId3"/>
  </p:sldIdLst>
  <p:sldSz cx="9144000" cy="6858000" type="screen4x3"/>
  <p:notesSz cx="6819900" cy="9918700"/>
  <p:defaultText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65"/>
    <p:restoredTop sz="71689" autoAdjust="0"/>
  </p:normalViewPr>
  <p:slideViewPr>
    <p:cSldViewPr snapToGrid="0" snapToObjects="1">
      <p:cViewPr varScale="1">
        <p:scale>
          <a:sx n="45" d="100"/>
          <a:sy n="45" d="100"/>
        </p:scale>
        <p:origin x="1468" y="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raun" userId="a5e2dd92239717da" providerId="LiveId" clId="{4BEEB5E9-36E8-4757-BA8E-1119ACF6E3F4}"/>
    <pc:docChg chg="undo custSel addSld delSld modSld">
      <pc:chgData name="christine raun" userId="a5e2dd92239717da" providerId="LiveId" clId="{4BEEB5E9-36E8-4757-BA8E-1119ACF6E3F4}" dt="2026-09-03T20:04:12.011" v="543" actId="790"/>
      <pc:docMkLst>
        <pc:docMk/>
      </pc:docMkLst>
      <pc:sldChg chg="modSp mod modNotesTx">
        <pc:chgData name="christine raun" userId="a5e2dd92239717da" providerId="LiveId" clId="{4BEEB5E9-36E8-4757-BA8E-1119ACF6E3F4}" dt="2026-09-03T20:04:12.011" v="543" actId="790"/>
        <pc:sldMkLst>
          <pc:docMk/>
          <pc:sldMk cId="568073786" sldId="263"/>
        </pc:sldMkLst>
        <pc:spChg chg="mod">
          <ac:chgData name="christine raun" userId="a5e2dd92239717da" providerId="LiveId" clId="{4BEEB5E9-36E8-4757-BA8E-1119ACF6E3F4}" dt="2026-09-03T20:03:43.690" v="542" actId="20577"/>
          <ac:spMkLst>
            <pc:docMk/>
            <pc:sldMk cId="568073786" sldId="263"/>
            <ac:spMk id="2" creationId="{2A2B13D1-64AD-F0BC-ECB1-E12E08C30299}"/>
          </ac:spMkLst>
        </pc:spChg>
        <pc:spChg chg="mod">
          <ac:chgData name="christine raun" userId="a5e2dd92239717da" providerId="LiveId" clId="{4BEEB5E9-36E8-4757-BA8E-1119ACF6E3F4}" dt="2026-09-03T20:04:12.011" v="543" actId="790"/>
          <ac:spMkLst>
            <pc:docMk/>
            <pc:sldMk cId="568073786" sldId="263"/>
            <ac:spMk id="3" creationId="{31F69163-89A6-81AF-1215-C0E1E0615517}"/>
          </ac:spMkLst>
        </pc:spChg>
      </pc:sldChg>
      <pc:sldChg chg="modSp mod">
        <pc:chgData name="christine raun" userId="a5e2dd92239717da" providerId="LiveId" clId="{4BEEB5E9-36E8-4757-BA8E-1119ACF6E3F4}" dt="2026-09-03T20:03:36.810" v="541" actId="20577"/>
        <pc:sldMkLst>
          <pc:docMk/>
          <pc:sldMk cId="1595046318" sldId="264"/>
        </pc:sldMkLst>
        <pc:spChg chg="mod">
          <ac:chgData name="christine raun" userId="a5e2dd92239717da" providerId="LiveId" clId="{4BEEB5E9-36E8-4757-BA8E-1119ACF6E3F4}" dt="2026-09-03T20:03:36.810" v="541" actId="20577"/>
          <ac:spMkLst>
            <pc:docMk/>
            <pc:sldMk cId="1595046318" sldId="264"/>
            <ac:spMk id="2" creationId="{B09E094C-5F91-D6E9-6334-694EA89191B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55290" cy="49765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63032" y="0"/>
            <a:ext cx="2955290" cy="497658"/>
          </a:xfrm>
          <a:prstGeom prst="rect">
            <a:avLst/>
          </a:prstGeom>
        </p:spPr>
        <p:txBody>
          <a:bodyPr vert="horz" lIns="91440" tIns="45720" rIns="91440" bIns="45720" rtlCol="0"/>
          <a:lstStyle>
            <a:lvl1pPr algn="r">
              <a:defRPr sz="1200"/>
            </a:lvl1pPr>
          </a:lstStyle>
          <a:p>
            <a:fld id="{3CB34717-E02F-40F6-A816-4F81F64C5A41}" type="datetimeFigureOut">
              <a:rPr lang="da-DK" smtClean="0"/>
              <a:t>03-09-2026</a:t>
            </a:fld>
            <a:endParaRPr lang="da-DK"/>
          </a:p>
        </p:txBody>
      </p:sp>
      <p:sp>
        <p:nvSpPr>
          <p:cNvPr id="4" name="Pladsholder til slidebillede 3"/>
          <p:cNvSpPr>
            <a:spLocks noGrp="1" noRot="1" noChangeAspect="1"/>
          </p:cNvSpPr>
          <p:nvPr>
            <p:ph type="sldImg" idx="2"/>
          </p:nvPr>
        </p:nvSpPr>
        <p:spPr>
          <a:xfrm>
            <a:off x="1177925" y="1239838"/>
            <a:ext cx="4464050" cy="3348037"/>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1990" y="4773374"/>
            <a:ext cx="5455920" cy="3905488"/>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1044"/>
            <a:ext cx="2955290" cy="497656"/>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63032" y="9421044"/>
            <a:ext cx="2955290" cy="497656"/>
          </a:xfrm>
          <a:prstGeom prst="rect">
            <a:avLst/>
          </a:prstGeom>
        </p:spPr>
        <p:txBody>
          <a:bodyPr vert="horz" lIns="91440" tIns="45720" rIns="91440" bIns="45720" rtlCol="0" anchor="b"/>
          <a:lstStyle>
            <a:lvl1pPr algn="r">
              <a:defRPr sz="1200"/>
            </a:lvl1pPr>
          </a:lstStyle>
          <a:p>
            <a:fld id="{A052BB51-9303-494E-9F45-1E5B97AC2A37}" type="slidenum">
              <a:rPr lang="da-DK" smtClean="0"/>
              <a:t>‹nr.›</a:t>
            </a:fld>
            <a:endParaRPr lang="da-DK"/>
          </a:p>
        </p:txBody>
      </p:sp>
    </p:spTree>
    <p:extLst>
      <p:ext uri="{BB962C8B-B14F-4D97-AF65-F5344CB8AC3E}">
        <p14:creationId xmlns:p14="http://schemas.microsoft.com/office/powerpoint/2010/main" val="240263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br>
              <a:rPr lang="da-DK" dirty="0"/>
            </a:br>
            <a:endParaRPr lang="da-DK" dirty="0"/>
          </a:p>
        </p:txBody>
      </p:sp>
      <p:sp>
        <p:nvSpPr>
          <p:cNvPr id="4" name="Pladsholder til slidenummer 3"/>
          <p:cNvSpPr>
            <a:spLocks noGrp="1"/>
          </p:cNvSpPr>
          <p:nvPr>
            <p:ph type="sldNum" sz="quarter" idx="5"/>
          </p:nvPr>
        </p:nvSpPr>
        <p:spPr/>
        <p:txBody>
          <a:bodyPr/>
          <a:lstStyle/>
          <a:p>
            <a:fld id="{A052BB51-9303-494E-9F45-1E5B97AC2A37}" type="slidenum">
              <a:rPr lang="da-DK" smtClean="0"/>
              <a:t>1</a:t>
            </a:fld>
            <a:endParaRPr lang="da-DK"/>
          </a:p>
        </p:txBody>
      </p:sp>
    </p:spTree>
    <p:extLst>
      <p:ext uri="{BB962C8B-B14F-4D97-AF65-F5344CB8AC3E}">
        <p14:creationId xmlns:p14="http://schemas.microsoft.com/office/powerpoint/2010/main" val="274117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TALEPAPIR – Istanbul‑konventionens betydning for kvinders forhold</a:t>
            </a:r>
          </a:p>
          <a:p>
            <a:r>
              <a:rPr lang="da-DK" i="1" dirty="0"/>
              <a:t>(ca. 3 minutter)</a:t>
            </a:r>
            <a:endParaRPr lang="da-DK" dirty="0"/>
          </a:p>
          <a:p>
            <a:r>
              <a:rPr lang="da-DK" b="1" dirty="0"/>
              <a:t>.</a:t>
            </a:r>
            <a:r>
              <a:rPr lang="da-DK" dirty="0"/>
              <a:t> </a:t>
            </a:r>
            <a:br>
              <a:rPr lang="da-DK" dirty="0"/>
            </a:br>
            <a:r>
              <a:rPr lang="da-DK" dirty="0"/>
              <a:t>I dag vil jeg sige noget om, hvorfor </a:t>
            </a:r>
            <a:r>
              <a:rPr lang="da-DK" b="1" dirty="0"/>
              <a:t>Istanbul‑konventionen</a:t>
            </a:r>
            <a:r>
              <a:rPr lang="da-DK" dirty="0"/>
              <a:t> er så afgørende for kvinders rettigheder – ikke bare i Europa, men globalt.</a:t>
            </a:r>
          </a:p>
          <a:p>
            <a:r>
              <a:rPr lang="da-DK" dirty="0"/>
              <a:t>Istanbul‑konventionen er den mest omfattende internationale aftale, vi har, når det gælder </a:t>
            </a:r>
            <a:r>
              <a:rPr lang="da-DK" b="1" dirty="0"/>
              <a:t>forebyggelse og bekæmpelse af vold mod kvinder og vold i hjemmet</a:t>
            </a:r>
            <a:r>
              <a:rPr lang="da-DK" dirty="0"/>
              <a:t>. Den bygger på en helt enkel sandhed: </a:t>
            </a:r>
            <a:r>
              <a:rPr lang="da-DK" b="1" dirty="0"/>
              <a:t>Vold mod kvinder er ikke et privat problem. Det er en menneskerettighedskrænkelse.</a:t>
            </a:r>
            <a:endParaRPr lang="da-DK" dirty="0"/>
          </a:p>
          <a:p>
            <a:r>
              <a:rPr lang="da-DK" dirty="0"/>
              <a:t>Konventionen forpligter landene på fire områder.</a:t>
            </a:r>
          </a:p>
          <a:p>
            <a:r>
              <a:rPr lang="da-DK" b="1" dirty="0"/>
              <a:t>For det første: Forebyggelse.</a:t>
            </a:r>
            <a:r>
              <a:rPr lang="da-DK" dirty="0"/>
              <a:t> </a:t>
            </a:r>
            <a:br>
              <a:rPr lang="da-DK" dirty="0"/>
            </a:br>
            <a:r>
              <a:rPr lang="da-DK" dirty="0"/>
              <a:t>Landene skal arbejde aktivt for at ændre de normer og strukturer, der gør vold mulig. Det handler om uddannelse, oplysning og om at udfordre de kønsstereotyper, der fastholder ulighed.</a:t>
            </a:r>
          </a:p>
          <a:p>
            <a:r>
              <a:rPr lang="da-DK" b="1" dirty="0"/>
              <a:t>For det andet: Beskyttelse.</a:t>
            </a:r>
            <a:r>
              <a:rPr lang="da-DK" dirty="0"/>
              <a:t> </a:t>
            </a:r>
            <a:br>
              <a:rPr lang="da-DK" dirty="0"/>
            </a:br>
            <a:r>
              <a:rPr lang="da-DK" dirty="0"/>
              <a:t>Kvinder, der udsættes for vold, skal have reel hjælp. Krisecentre, hotlines, rådgivning, psykologhjælp – alt det, der gør forskellen mellem at stå alene og at blive støttet. Konventionen kræver, at hjælpen er tilgængelig, professionel og landsdækkende.</a:t>
            </a:r>
          </a:p>
          <a:p>
            <a:r>
              <a:rPr lang="da-DK" b="1" dirty="0"/>
              <a:t>For det tredje: Retsforfølgning.</a:t>
            </a:r>
            <a:r>
              <a:rPr lang="da-DK" dirty="0"/>
              <a:t> </a:t>
            </a:r>
            <a:br>
              <a:rPr lang="da-DK" dirty="0"/>
            </a:br>
            <a:r>
              <a:rPr lang="da-DK" dirty="0"/>
              <a:t>Vold mod kvinder skal tages alvorligt af politi og domstole. Konventionen kræver, at alle former for vold – fysisk, psykisk, seksuel, økonomisk – er strafbare. Og at politiet kan handle hurtigt, fx ved at fjerne voldsudøveren fra hjemmet.</a:t>
            </a:r>
          </a:p>
          <a:p>
            <a:r>
              <a:rPr lang="da-DK" b="1" dirty="0"/>
              <a:t>For det fjerde: Samlet politik.</a:t>
            </a:r>
            <a:r>
              <a:rPr lang="da-DK" dirty="0"/>
              <a:t> </a:t>
            </a:r>
            <a:br>
              <a:rPr lang="da-DK" dirty="0"/>
            </a:br>
            <a:r>
              <a:rPr lang="da-DK" dirty="0"/>
              <a:t>Landene skal koordinere indsatsen på tværs af myndigheder, faggrupper og sektorer. Vold mod kvinder kan ikke løses af én instans. Det kræver et samlet system, der arbejder i samme retning.</a:t>
            </a:r>
          </a:p>
          <a:p>
            <a:r>
              <a:rPr lang="da-DK" dirty="0"/>
              <a:t>Når vi taler om Istanbul‑konventionens betydning, taler vi derfor om </a:t>
            </a:r>
            <a:r>
              <a:rPr lang="da-DK" b="1" dirty="0"/>
              <a:t>tryghed</a:t>
            </a:r>
            <a:r>
              <a:rPr lang="da-DK" dirty="0"/>
              <a:t>, </a:t>
            </a:r>
            <a:r>
              <a:rPr lang="da-DK" b="1" dirty="0"/>
              <a:t>ligestilling</a:t>
            </a:r>
            <a:r>
              <a:rPr lang="da-DK" dirty="0"/>
              <a:t> og </a:t>
            </a:r>
            <a:r>
              <a:rPr lang="da-DK" b="1" dirty="0"/>
              <a:t>retten til et liv uden vold</a:t>
            </a:r>
            <a:r>
              <a:rPr lang="da-DK" dirty="0"/>
              <a:t>.</a:t>
            </a:r>
            <a:br>
              <a:rPr lang="da-DK" dirty="0"/>
            </a:br>
            <a:r>
              <a:rPr lang="da-DK" dirty="0"/>
              <a:t>Den giver kvinder et sprog, en ret og en forventning om, at staten faktisk handler.</a:t>
            </a:r>
          </a:p>
          <a:p>
            <a:r>
              <a:rPr lang="da-DK" dirty="0"/>
              <a:t>Og den giver civilsamfundet – organisationer som vores – et stærkt redskab. Vi kan holde vores lande op på deres forpligtelser. Vi kan kræve handling, ikke bare hensigtserklæringer.</a:t>
            </a:r>
          </a:p>
          <a:p>
            <a:r>
              <a:rPr lang="da-DK" dirty="0"/>
              <a:t>Men vi ser også, at konventionen er under pres. Nogle lande har ikke ratificeret den. Andre har trukket sig. Det minder os om, at kvinders rettigheder aldrig er givet. De skal forsvares, igen og igen.</a:t>
            </a:r>
          </a:p>
          <a:p>
            <a:r>
              <a:rPr lang="da-DK" dirty="0"/>
              <a:t>Derfor er Istanbul‑konventionen vigtig.</a:t>
            </a:r>
            <a:br>
              <a:rPr lang="da-DK" dirty="0"/>
            </a:br>
            <a:r>
              <a:rPr lang="da-DK" dirty="0"/>
              <a:t>Den er ikke bare et dokument. Den er et løfte.</a:t>
            </a:r>
            <a:br>
              <a:rPr lang="da-DK" dirty="0"/>
            </a:br>
            <a:r>
              <a:rPr lang="da-DK" dirty="0"/>
              <a:t>Et løfte om, at ingen kvinde skal leve i frygt.</a:t>
            </a:r>
            <a:br>
              <a:rPr lang="da-DK" dirty="0"/>
            </a:br>
            <a:r>
              <a:rPr lang="da-DK" dirty="0"/>
              <a:t>Et løfte om, at vold mod kvinder ikke er et privat anliggende, men et samfundsansvar.</a:t>
            </a:r>
            <a:br>
              <a:rPr lang="da-DK" dirty="0"/>
            </a:br>
            <a:r>
              <a:rPr lang="da-DK" dirty="0"/>
              <a:t>Og et løfte om, at ligestilling ikke er en drøm – men en forpligtelse.</a:t>
            </a:r>
          </a:p>
        </p:txBody>
      </p:sp>
      <p:sp>
        <p:nvSpPr>
          <p:cNvPr id="4" name="Pladsholder til slidenummer 3"/>
          <p:cNvSpPr>
            <a:spLocks noGrp="1"/>
          </p:cNvSpPr>
          <p:nvPr>
            <p:ph type="sldNum" sz="quarter" idx="5"/>
          </p:nvPr>
        </p:nvSpPr>
        <p:spPr/>
        <p:txBody>
          <a:bodyPr/>
          <a:lstStyle/>
          <a:p>
            <a:fld id="{A052BB51-9303-494E-9F45-1E5B97AC2A37}" type="slidenum">
              <a:rPr lang="da-DK" smtClean="0"/>
              <a:t>2</a:t>
            </a:fld>
            <a:endParaRPr lang="da-DK"/>
          </a:p>
        </p:txBody>
      </p:sp>
    </p:spTree>
    <p:extLst>
      <p:ext uri="{BB962C8B-B14F-4D97-AF65-F5344CB8AC3E}">
        <p14:creationId xmlns:p14="http://schemas.microsoft.com/office/powerpoint/2010/main" val="2114799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i masteren</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EE3F10ED-4F51-40B9-8CAA-90C376315D93}" type="datetime1">
              <a:rPr lang="da-DK" smtClean="0"/>
              <a:t>03-09-2026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4B231EE-255F-DF47-A273-1C99E3A6E8B5}" type="slidenum">
              <a:rPr lang="da-DK" smtClean="0"/>
              <a:t>‹nr.›</a:t>
            </a:fld>
            <a:endParaRPr lang="da-DK"/>
          </a:p>
        </p:txBody>
      </p:sp>
    </p:spTree>
    <p:extLst>
      <p:ext uri="{BB962C8B-B14F-4D97-AF65-F5344CB8AC3E}">
        <p14:creationId xmlns:p14="http://schemas.microsoft.com/office/powerpoint/2010/main" val="3562623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pic>
        <p:nvPicPr>
          <p:cNvPr id="10" name="Billede 9" descr="Et billede, der indeholder cirkel, sort-hvid&#10;&#10;Automatisk genereret beskrivelse">
            <a:extLst>
              <a:ext uri="{FF2B5EF4-FFF2-40B4-BE49-F238E27FC236}">
                <a16:creationId xmlns:a16="http://schemas.microsoft.com/office/drawing/2014/main" id="{21735684-91F4-AE0C-979F-843ECDB69626}"/>
              </a:ext>
            </a:extLst>
          </p:cNvPr>
          <p:cNvPicPr>
            <a:picLocks noChangeAspect="1"/>
          </p:cNvPicPr>
          <p:nvPr userDrawn="1"/>
        </p:nvPicPr>
        <p:blipFill rotWithShape="1">
          <a:blip r:embed="rId2">
            <a:alphaModFix amt="5000"/>
          </a:blip>
          <a:srcRect t="16082" b="8918"/>
          <a:stretch/>
        </p:blipFill>
        <p:spPr>
          <a:xfrm>
            <a:off x="0" y="-2048"/>
            <a:ext cx="9144000" cy="6858000"/>
          </a:xfrm>
          <a:prstGeom prst="rect">
            <a:avLst/>
          </a:prstGeom>
        </p:spPr>
      </p:pic>
      <p:sp>
        <p:nvSpPr>
          <p:cNvPr id="2" name="Titel 1"/>
          <p:cNvSpPr>
            <a:spLocks noGrp="1"/>
          </p:cNvSpPr>
          <p:nvPr>
            <p:ph type="title"/>
          </p:nvPr>
        </p:nvSpPr>
        <p:spPr>
          <a:xfrm>
            <a:off x="477648" y="244599"/>
            <a:ext cx="8229600" cy="1143000"/>
          </a:xfrm>
        </p:spPr>
        <p:txBody>
          <a:bodyPr/>
          <a:lstStyle/>
          <a:p>
            <a:r>
              <a:rPr lang="da-DK" dirty="0"/>
              <a:t>Klik for at redigere i masteren</a:t>
            </a:r>
          </a:p>
        </p:txBody>
      </p:sp>
      <p:sp>
        <p:nvSpPr>
          <p:cNvPr id="3" name="Pladsholder til indhold 2"/>
          <p:cNvSpPr>
            <a:spLocks noGrp="1"/>
          </p:cNvSpPr>
          <p:nvPr>
            <p:ph idx="1"/>
          </p:nvPr>
        </p:nvSpPr>
        <p:spPr>
          <a:xfrm>
            <a:off x="457200" y="1515938"/>
            <a:ext cx="8229600" cy="4525963"/>
          </a:xfrm>
        </p:spPr>
        <p:txBody>
          <a:body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p:cNvSpPr>
            <a:spLocks noGrp="1"/>
          </p:cNvSpPr>
          <p:nvPr>
            <p:ph type="dt" sz="half" idx="10"/>
          </p:nvPr>
        </p:nvSpPr>
        <p:spPr/>
        <p:txBody>
          <a:bodyPr/>
          <a:lstStyle/>
          <a:p>
            <a:fld id="{1F2F59B3-DB6C-42ED-9D23-F8EDC92D0C32}" type="datetime1">
              <a:rPr lang="da-DK" smtClean="0"/>
              <a:t>03-09-2026</a:t>
            </a:fld>
            <a:endParaRPr lang="da-DK"/>
          </a:p>
        </p:txBody>
      </p:sp>
      <p:sp>
        <p:nvSpPr>
          <p:cNvPr id="5" name="Pladsholder til sidefod 4"/>
          <p:cNvSpPr>
            <a:spLocks noGrp="1"/>
          </p:cNvSpPr>
          <p:nvPr>
            <p:ph type="ftr" sz="quarter" idx="11"/>
          </p:nvPr>
        </p:nvSpPr>
        <p:spPr/>
        <p:txBody>
          <a:bodyPr/>
          <a:lstStyle/>
          <a:p>
            <a:endParaRPr lang="da-DK" dirty="0"/>
          </a:p>
        </p:txBody>
      </p:sp>
      <p:pic>
        <p:nvPicPr>
          <p:cNvPr id="11" name="Billede 10" descr="Et billede, der indeholder skærmbillede, linje/række&#10;&#10;Automatisk genereret beskrivelse">
            <a:extLst>
              <a:ext uri="{FF2B5EF4-FFF2-40B4-BE49-F238E27FC236}">
                <a16:creationId xmlns:a16="http://schemas.microsoft.com/office/drawing/2014/main" id="{8B207DF8-C96D-725B-512D-54B3517B7052}"/>
              </a:ext>
            </a:extLst>
          </p:cNvPr>
          <p:cNvPicPr>
            <a:picLocks noChangeAspect="1"/>
          </p:cNvPicPr>
          <p:nvPr userDrawn="1"/>
        </p:nvPicPr>
        <p:blipFill rotWithShape="1">
          <a:blip r:embed="rId3"/>
          <a:srcRect l="10378" t="28070" r="13048" b="29109"/>
          <a:stretch/>
        </p:blipFill>
        <p:spPr>
          <a:xfrm>
            <a:off x="0" y="5630779"/>
            <a:ext cx="9144000" cy="1227221"/>
          </a:xfrm>
          <a:prstGeom prst="rect">
            <a:avLst/>
          </a:prstGeom>
        </p:spPr>
      </p:pic>
      <p:sp>
        <p:nvSpPr>
          <p:cNvPr id="6" name="Pladsholder til diasnummer 5"/>
          <p:cNvSpPr>
            <a:spLocks noGrp="1"/>
          </p:cNvSpPr>
          <p:nvPr>
            <p:ph type="sldNum" sz="quarter" idx="12"/>
          </p:nvPr>
        </p:nvSpPr>
        <p:spPr/>
        <p:txBody>
          <a:bodyPr/>
          <a:lstStyle/>
          <a:p>
            <a:fld id="{34B231EE-255F-DF47-A273-1C99E3A6E8B5}" type="slidenum">
              <a:rPr lang="da-DK" smtClean="0"/>
              <a:t>‹nr.›</a:t>
            </a:fld>
            <a:endParaRPr lang="da-DK"/>
          </a:p>
        </p:txBody>
      </p:sp>
    </p:spTree>
    <p:extLst>
      <p:ext uri="{BB962C8B-B14F-4D97-AF65-F5344CB8AC3E}">
        <p14:creationId xmlns:p14="http://schemas.microsoft.com/office/powerpoint/2010/main" val="77100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82392B-E515-72B0-8E92-71C703CE0484}"/>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D0215AC5-2748-B2A7-C5F3-FC4BEEBEC646}"/>
              </a:ext>
            </a:extLst>
          </p:cNvPr>
          <p:cNvSpPr>
            <a:spLocks noGrp="1"/>
          </p:cNvSpPr>
          <p:nvPr>
            <p:ph type="dt" sz="half" idx="10"/>
          </p:nvPr>
        </p:nvSpPr>
        <p:spPr/>
        <p:txBody>
          <a:bodyPr/>
          <a:lstStyle/>
          <a:p>
            <a:fld id="{63E95D76-1F9A-4400-9449-0A5E0C77E7A0}" type="datetime1">
              <a:rPr lang="da-DK" smtClean="0"/>
              <a:t>03-09-2026</a:t>
            </a:fld>
            <a:endParaRPr lang="da-DK"/>
          </a:p>
        </p:txBody>
      </p:sp>
      <p:sp>
        <p:nvSpPr>
          <p:cNvPr id="4" name="Pladsholder til sidefod 3">
            <a:extLst>
              <a:ext uri="{FF2B5EF4-FFF2-40B4-BE49-F238E27FC236}">
                <a16:creationId xmlns:a16="http://schemas.microsoft.com/office/drawing/2014/main" id="{AD939095-B244-6860-FDEB-69685242F36E}"/>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A6A5ACB3-FC51-F973-261D-726FD4351280}"/>
              </a:ext>
            </a:extLst>
          </p:cNvPr>
          <p:cNvSpPr>
            <a:spLocks noGrp="1"/>
          </p:cNvSpPr>
          <p:nvPr>
            <p:ph type="sldNum" sz="quarter" idx="12"/>
          </p:nvPr>
        </p:nvSpPr>
        <p:spPr/>
        <p:txBody>
          <a:bodyPr/>
          <a:lstStyle/>
          <a:p>
            <a:fld id="{34B231EE-255F-DF47-A273-1C99E3A6E8B5}" type="slidenum">
              <a:rPr lang="da-DK" smtClean="0"/>
              <a:t>‹nr.›</a:t>
            </a:fld>
            <a:endParaRPr lang="da-DK"/>
          </a:p>
        </p:txBody>
      </p:sp>
    </p:spTree>
    <p:extLst>
      <p:ext uri="{BB962C8B-B14F-4D97-AF65-F5344CB8AC3E}">
        <p14:creationId xmlns:p14="http://schemas.microsoft.com/office/powerpoint/2010/main" val="2561967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i masteren</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Pladsholder til dato 3"/>
          <p:cNvSpPr>
            <a:spLocks noGrp="1"/>
          </p:cNvSpPr>
          <p:nvPr>
            <p:ph type="dt" sz="half" idx="10"/>
          </p:nvPr>
        </p:nvSpPr>
        <p:spPr/>
        <p:txBody>
          <a:bodyPr/>
          <a:lstStyle/>
          <a:p>
            <a:fld id="{54FF9026-DE6D-4F55-8B27-A8AC8D282954}" type="datetime1">
              <a:rPr lang="da-DK" smtClean="0"/>
              <a:t>03-09-2026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4B231EE-255F-DF47-A273-1C99E3A6E8B5}" type="slidenum">
              <a:rPr lang="da-DK" smtClean="0"/>
              <a:t>‹nr.›</a:t>
            </a:fld>
            <a:endParaRPr lang="da-DK"/>
          </a:p>
        </p:txBody>
      </p:sp>
    </p:spTree>
    <p:extLst>
      <p:ext uri="{BB962C8B-B14F-4D97-AF65-F5344CB8AC3E}">
        <p14:creationId xmlns:p14="http://schemas.microsoft.com/office/powerpoint/2010/main" val="2804124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C8598F4E-B5D7-4644-BF40-F2C0994B3CD1}" type="datetime1">
              <a:rPr lang="da-DK" smtClean="0"/>
              <a:t>03-09-2026</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4B231EE-255F-DF47-A273-1C99E3A6E8B5}" type="slidenum">
              <a:rPr lang="da-DK" smtClean="0"/>
              <a:t>‹nr.›</a:t>
            </a:fld>
            <a:endParaRPr lang="da-DK"/>
          </a:p>
        </p:txBody>
      </p:sp>
    </p:spTree>
    <p:extLst>
      <p:ext uri="{BB962C8B-B14F-4D97-AF65-F5344CB8AC3E}">
        <p14:creationId xmlns:p14="http://schemas.microsoft.com/office/powerpoint/2010/main" val="1055184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masteren</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C57182BA-9264-4739-B9AD-184E50EC4C23}" type="datetime1">
              <a:rPr lang="da-DK" smtClean="0"/>
              <a:t>03-09-2026</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34B231EE-255F-DF47-A273-1C99E3A6E8B5}" type="slidenum">
              <a:rPr lang="da-DK" smtClean="0"/>
              <a:t>‹nr.›</a:t>
            </a:fld>
            <a:endParaRPr lang="da-DK"/>
          </a:p>
        </p:txBody>
      </p:sp>
    </p:spTree>
    <p:extLst>
      <p:ext uri="{BB962C8B-B14F-4D97-AF65-F5344CB8AC3E}">
        <p14:creationId xmlns:p14="http://schemas.microsoft.com/office/powerpoint/2010/main" val="4172095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dato 2"/>
          <p:cNvSpPr>
            <a:spLocks noGrp="1"/>
          </p:cNvSpPr>
          <p:nvPr>
            <p:ph type="dt" sz="half" idx="10"/>
          </p:nvPr>
        </p:nvSpPr>
        <p:spPr/>
        <p:txBody>
          <a:bodyPr/>
          <a:lstStyle/>
          <a:p>
            <a:fld id="{327F3A2E-887F-4158-823D-08C086FEA3BD}" type="datetime1">
              <a:rPr lang="da-DK" smtClean="0"/>
              <a:t>03-09-2026</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34B231EE-255F-DF47-A273-1C99E3A6E8B5}" type="slidenum">
              <a:rPr lang="da-DK" smtClean="0"/>
              <a:t>‹nr.›</a:t>
            </a:fld>
            <a:endParaRPr lang="da-DK"/>
          </a:p>
        </p:txBody>
      </p:sp>
    </p:spTree>
    <p:extLst>
      <p:ext uri="{BB962C8B-B14F-4D97-AF65-F5344CB8AC3E}">
        <p14:creationId xmlns:p14="http://schemas.microsoft.com/office/powerpoint/2010/main" val="1988405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A884F338-ECBC-44D7-8187-0CFFF3D6C4BD}" type="datetime1">
              <a:rPr lang="da-DK" smtClean="0"/>
              <a:t>03-09-2026</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34B231EE-255F-DF47-A273-1C99E3A6E8B5}" type="slidenum">
              <a:rPr lang="da-DK" smtClean="0"/>
              <a:t>‹nr.›</a:t>
            </a:fld>
            <a:endParaRPr lang="da-DK"/>
          </a:p>
        </p:txBody>
      </p:sp>
    </p:spTree>
    <p:extLst>
      <p:ext uri="{BB962C8B-B14F-4D97-AF65-F5344CB8AC3E}">
        <p14:creationId xmlns:p14="http://schemas.microsoft.com/office/powerpoint/2010/main" val="1276102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i masteren</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Pladsholder til dato 4"/>
          <p:cNvSpPr>
            <a:spLocks noGrp="1"/>
          </p:cNvSpPr>
          <p:nvPr>
            <p:ph type="dt" sz="half" idx="10"/>
          </p:nvPr>
        </p:nvSpPr>
        <p:spPr/>
        <p:txBody>
          <a:bodyPr/>
          <a:lstStyle/>
          <a:p>
            <a:fld id="{BF71B2B0-59F3-4BAA-8E9B-28DA85A8E176}" type="datetime1">
              <a:rPr lang="da-DK" smtClean="0"/>
              <a:t>03-09-2026</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4B231EE-255F-DF47-A273-1C99E3A6E8B5}" type="slidenum">
              <a:rPr lang="da-DK" smtClean="0"/>
              <a:t>‹nr.›</a:t>
            </a:fld>
            <a:endParaRPr lang="da-DK"/>
          </a:p>
        </p:txBody>
      </p:sp>
    </p:spTree>
    <p:extLst>
      <p:ext uri="{BB962C8B-B14F-4D97-AF65-F5344CB8AC3E}">
        <p14:creationId xmlns:p14="http://schemas.microsoft.com/office/powerpoint/2010/main" val="367497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i masteren</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Pladsholder til dato 4"/>
          <p:cNvSpPr>
            <a:spLocks noGrp="1"/>
          </p:cNvSpPr>
          <p:nvPr>
            <p:ph type="dt" sz="half" idx="10"/>
          </p:nvPr>
        </p:nvSpPr>
        <p:spPr/>
        <p:txBody>
          <a:bodyPr/>
          <a:lstStyle/>
          <a:p>
            <a:fld id="{6546820C-4AF1-4EF1-9F9E-8FDE11D8090F}" type="datetime1">
              <a:rPr lang="da-DK" smtClean="0"/>
              <a:t>03-09-2026</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4B231EE-255F-DF47-A273-1C99E3A6E8B5}" type="slidenum">
              <a:rPr lang="da-DK" smtClean="0"/>
              <a:t>‹nr.›</a:t>
            </a:fld>
            <a:endParaRPr lang="da-DK"/>
          </a:p>
        </p:txBody>
      </p:sp>
    </p:spTree>
    <p:extLst>
      <p:ext uri="{BB962C8B-B14F-4D97-AF65-F5344CB8AC3E}">
        <p14:creationId xmlns:p14="http://schemas.microsoft.com/office/powerpoint/2010/main" val="2981574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lodret titel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24FCA163-F19E-4911-B3E3-3238EFFA42EA}" type="datetime1">
              <a:rPr lang="da-DK" smtClean="0"/>
              <a:t>03-09-2026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4B231EE-255F-DF47-A273-1C99E3A6E8B5}" type="slidenum">
              <a:rPr lang="da-DK" smtClean="0"/>
              <a:t>‹nr.›</a:t>
            </a:fld>
            <a:endParaRPr lang="da-DK"/>
          </a:p>
        </p:txBody>
      </p:sp>
    </p:spTree>
    <p:extLst>
      <p:ext uri="{BB962C8B-B14F-4D97-AF65-F5344CB8AC3E}">
        <p14:creationId xmlns:p14="http://schemas.microsoft.com/office/powerpoint/2010/main" val="25234190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i masteren</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4FAC6EA5-FADD-42EC-9301-45219E1F4BEE}" type="datetime1">
              <a:rPr lang="da-DK" smtClean="0"/>
              <a:t>03-09-2026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4B231EE-255F-DF47-A273-1C99E3A6E8B5}" type="slidenum">
              <a:rPr lang="da-DK" smtClean="0"/>
              <a:t>‹nr.›</a:t>
            </a:fld>
            <a:endParaRPr lang="da-DK"/>
          </a:p>
        </p:txBody>
      </p:sp>
    </p:spTree>
    <p:extLst>
      <p:ext uri="{BB962C8B-B14F-4D97-AF65-F5344CB8AC3E}">
        <p14:creationId xmlns:p14="http://schemas.microsoft.com/office/powerpoint/2010/main" val="1029351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i masteren</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6BDA01-7A54-4A3F-A1F1-E3126FE86F60}" type="datetime1">
              <a:rPr lang="da-DK" smtClean="0"/>
              <a:t>03-09-2026</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231EE-255F-DF47-A273-1C99E3A6E8B5}" type="slidenum">
              <a:rPr lang="da-DK" smtClean="0"/>
              <a:t>‹nr.›</a:t>
            </a:fld>
            <a:endParaRPr lang="da-DK"/>
          </a:p>
        </p:txBody>
      </p:sp>
    </p:spTree>
    <p:extLst>
      <p:ext uri="{BB962C8B-B14F-4D97-AF65-F5344CB8AC3E}">
        <p14:creationId xmlns:p14="http://schemas.microsoft.com/office/powerpoint/2010/main" val="4196010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BC149-47CF-0F3C-F490-42DD86271AE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A2B13D1-64AD-F0BC-ECB1-E12E08C30299}"/>
              </a:ext>
            </a:extLst>
          </p:cNvPr>
          <p:cNvSpPr>
            <a:spLocks noGrp="1"/>
          </p:cNvSpPr>
          <p:nvPr>
            <p:ph type="title"/>
          </p:nvPr>
        </p:nvSpPr>
        <p:spPr>
          <a:xfrm>
            <a:off x="477648" y="78431"/>
            <a:ext cx="8229600" cy="1143000"/>
          </a:xfrm>
        </p:spPr>
        <p:txBody>
          <a:bodyPr>
            <a:normAutofit/>
          </a:bodyPr>
          <a:lstStyle/>
          <a:p>
            <a:r>
              <a:rPr lang="da-DK" sz="4000" b="1" cap="small" dirty="0"/>
              <a:t>ISTANBUL KONVENTIONEN</a:t>
            </a:r>
          </a:p>
        </p:txBody>
      </p:sp>
      <p:sp>
        <p:nvSpPr>
          <p:cNvPr id="3" name="Pladsholder til indhold 2">
            <a:extLst>
              <a:ext uri="{FF2B5EF4-FFF2-40B4-BE49-F238E27FC236}">
                <a16:creationId xmlns:a16="http://schemas.microsoft.com/office/drawing/2014/main" id="{31F69163-89A6-81AF-1215-C0E1E0615517}"/>
              </a:ext>
            </a:extLst>
          </p:cNvPr>
          <p:cNvSpPr>
            <a:spLocks noGrp="1"/>
          </p:cNvSpPr>
          <p:nvPr>
            <p:ph idx="1"/>
          </p:nvPr>
        </p:nvSpPr>
        <p:spPr>
          <a:xfrm>
            <a:off x="304227" y="1166018"/>
            <a:ext cx="8576442" cy="4525963"/>
          </a:xfrm>
        </p:spPr>
        <p:txBody>
          <a:bodyPr>
            <a:normAutofit fontScale="25000" lnSpcReduction="20000"/>
          </a:bodyPr>
          <a:lstStyle/>
          <a:p>
            <a:pPr marL="0" indent="0">
              <a:buNone/>
            </a:pPr>
            <a:r>
              <a:rPr lang="da-DK" sz="8000" noProof="0" dirty="0"/>
              <a:t>Konventionen er den </a:t>
            </a:r>
            <a:r>
              <a:rPr lang="da-DK" sz="8000" b="1" noProof="0" dirty="0"/>
              <a:t>mest omfattende internationale aftale</a:t>
            </a:r>
            <a:r>
              <a:rPr lang="da-DK" sz="8000" noProof="0" dirty="0"/>
              <a:t> om vold mod kvinder. Den forpligter landene til konkrete handlinger – ikke kun gode intentioner.</a:t>
            </a:r>
            <a:endParaRPr lang="da-DK" sz="8000" b="1" noProof="0" dirty="0"/>
          </a:p>
          <a:p>
            <a:pPr marL="0" indent="0">
              <a:buNone/>
            </a:pPr>
            <a:endParaRPr lang="da-DK" sz="5400" b="1" noProof="0" dirty="0"/>
          </a:p>
          <a:p>
            <a:pPr marL="0" indent="0">
              <a:buNone/>
            </a:pPr>
            <a:r>
              <a:rPr lang="da-DK" sz="8000" b="1" noProof="0" dirty="0"/>
              <a:t>Formål:</a:t>
            </a:r>
            <a:r>
              <a:rPr lang="da-DK" sz="8000" noProof="0" dirty="0"/>
              <a:t> At stoppe vold mod kvinder og vold i hjemmet og sikre reel ligestilling. </a:t>
            </a:r>
          </a:p>
          <a:p>
            <a:pPr marL="0" indent="0">
              <a:buNone/>
            </a:pPr>
            <a:r>
              <a:rPr lang="da-DK" sz="8000" b="1" noProof="0" dirty="0"/>
              <a:t>Hvem står bag?</a:t>
            </a:r>
            <a:r>
              <a:rPr lang="da-DK" sz="8000" noProof="0" dirty="0"/>
              <a:t> Europarådet. Konventionen blev vedtaget i 2011 og trådte i kraft i 2014. </a:t>
            </a:r>
          </a:p>
          <a:p>
            <a:pPr marL="0" indent="0">
              <a:buNone/>
            </a:pPr>
            <a:r>
              <a:rPr lang="da-DK" sz="8000" b="1" noProof="0" dirty="0"/>
              <a:t>Hvad kræver den af landene?</a:t>
            </a:r>
            <a:endParaRPr lang="da-DK" sz="8000" noProof="0" dirty="0"/>
          </a:p>
          <a:p>
            <a:r>
              <a:rPr lang="da-DK" sz="8000" noProof="0" dirty="0"/>
              <a:t>Uddanne fagfolk som politi, lærere og sundhedspersonale. </a:t>
            </a:r>
          </a:p>
          <a:p>
            <a:r>
              <a:rPr lang="da-DK" sz="8000" noProof="0" dirty="0"/>
              <a:t>Køre oplysningskampagner og arbejde mod kønsstereotyper. </a:t>
            </a:r>
          </a:p>
          <a:p>
            <a:r>
              <a:rPr lang="da-DK" sz="8000" noProof="0" dirty="0"/>
              <a:t>Sikre støtte til ofre: krisecentre, hotlines, rådgivning. </a:t>
            </a:r>
          </a:p>
          <a:p>
            <a:r>
              <a:rPr lang="da-DK" sz="8000" noProof="0" dirty="0"/>
              <a:t>Give politiet mulighed for at fjerne voldsudøveren fra hjemmet. </a:t>
            </a:r>
          </a:p>
          <a:p>
            <a:r>
              <a:rPr lang="da-DK" sz="8000" noProof="0" dirty="0"/>
              <a:t>Styrke lovgivningen, så alle former for vold mod kvinder er strafbare. </a:t>
            </a:r>
          </a:p>
          <a:p>
            <a:pPr marL="0" indent="0">
              <a:buNone/>
            </a:pPr>
            <a:r>
              <a:rPr lang="da-DK" sz="8000" b="1" noProof="0" dirty="0"/>
              <a:t>Grundprincip:</a:t>
            </a:r>
            <a:r>
              <a:rPr lang="da-DK" sz="8000" noProof="0" dirty="0"/>
              <a:t> Vold mod kvinder er en menneskerettighedskrænkelse og udspringer af ulighed og skadelige kønsnormer. </a:t>
            </a:r>
            <a:br>
              <a:rPr lang="da-DK" sz="8000" b="1" dirty="0"/>
            </a:br>
            <a:endParaRPr lang="da-DK" sz="8000" b="1" dirty="0"/>
          </a:p>
          <a:p>
            <a:pPr marL="0" indent="0" algn="ctr">
              <a:buNone/>
            </a:pPr>
            <a:br>
              <a:rPr lang="da-DK" dirty="0"/>
            </a:br>
            <a:endParaRPr lang="da-DK" dirty="0"/>
          </a:p>
        </p:txBody>
      </p:sp>
    </p:spTree>
    <p:extLst>
      <p:ext uri="{BB962C8B-B14F-4D97-AF65-F5344CB8AC3E}">
        <p14:creationId xmlns:p14="http://schemas.microsoft.com/office/powerpoint/2010/main" val="568073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9E094C-5F91-D6E9-6334-694EA89191B0}"/>
              </a:ext>
            </a:extLst>
          </p:cNvPr>
          <p:cNvSpPr>
            <a:spLocks noGrp="1"/>
          </p:cNvSpPr>
          <p:nvPr>
            <p:ph type="title"/>
          </p:nvPr>
        </p:nvSpPr>
        <p:spPr>
          <a:xfrm>
            <a:off x="477648" y="58489"/>
            <a:ext cx="8229600" cy="1143000"/>
          </a:xfrm>
        </p:spPr>
        <p:txBody>
          <a:bodyPr>
            <a:normAutofit/>
          </a:bodyPr>
          <a:lstStyle/>
          <a:p>
            <a:r>
              <a:rPr lang="da-DK" sz="4000" b="1" cap="small" dirty="0"/>
              <a:t>ISTANBUL KONVENTIONEN</a:t>
            </a:r>
            <a:endParaRPr lang="da-DK" sz="4000" dirty="0"/>
          </a:p>
        </p:txBody>
      </p:sp>
      <p:sp>
        <p:nvSpPr>
          <p:cNvPr id="3" name="Pladsholder til indhold 2">
            <a:extLst>
              <a:ext uri="{FF2B5EF4-FFF2-40B4-BE49-F238E27FC236}">
                <a16:creationId xmlns:a16="http://schemas.microsoft.com/office/drawing/2014/main" id="{A68EEBE6-71A8-54E7-F518-26B1151BAFE5}"/>
              </a:ext>
            </a:extLst>
          </p:cNvPr>
          <p:cNvSpPr>
            <a:spLocks noGrp="1"/>
          </p:cNvSpPr>
          <p:nvPr>
            <p:ph idx="1"/>
          </p:nvPr>
        </p:nvSpPr>
        <p:spPr>
          <a:xfrm>
            <a:off x="457200" y="1166018"/>
            <a:ext cx="8229600" cy="4525963"/>
          </a:xfrm>
        </p:spPr>
        <p:txBody>
          <a:bodyPr>
            <a:normAutofit fontScale="62500" lnSpcReduction="20000"/>
          </a:bodyPr>
          <a:lstStyle/>
          <a:p>
            <a:pPr marL="0" indent="0">
              <a:buNone/>
            </a:pPr>
            <a:r>
              <a:rPr lang="da-DK" dirty="0"/>
              <a:t>I følge Europarådets seneste opgørelser er der </a:t>
            </a:r>
            <a:r>
              <a:rPr lang="da-DK" b="1" dirty="0"/>
              <a:t>syv medlemslande, som </a:t>
            </a:r>
            <a:r>
              <a:rPr lang="da-DK" b="1" i="1" dirty="0"/>
              <a:t>ikke</a:t>
            </a:r>
            <a:r>
              <a:rPr lang="da-DK" b="1" dirty="0"/>
              <a:t> har ratificeret Istanbul‑konventionen</a:t>
            </a:r>
            <a:r>
              <a:rPr lang="da-DK" dirty="0"/>
              <a:t>. Det betyder, at de har </a:t>
            </a:r>
            <a:r>
              <a:rPr lang="da-DK" i="1" dirty="0"/>
              <a:t>underskrevet</a:t>
            </a:r>
            <a:r>
              <a:rPr lang="da-DK" dirty="0"/>
              <a:t> eller forholdt sig til aftalen, men </a:t>
            </a:r>
            <a:r>
              <a:rPr lang="da-DK" b="1" dirty="0"/>
              <a:t>ikke</a:t>
            </a:r>
            <a:r>
              <a:rPr lang="da-DK" dirty="0"/>
              <a:t> gjort den juridisk bindende i deres land.</a:t>
            </a:r>
          </a:p>
          <a:p>
            <a:r>
              <a:rPr lang="da-DK" b="1" dirty="0"/>
              <a:t>Armenien</a:t>
            </a:r>
            <a:endParaRPr lang="da-DK" dirty="0"/>
          </a:p>
          <a:p>
            <a:r>
              <a:rPr lang="da-DK" b="1" dirty="0"/>
              <a:t>Aserbajdsjan</a:t>
            </a:r>
            <a:endParaRPr lang="da-DK" dirty="0"/>
          </a:p>
          <a:p>
            <a:r>
              <a:rPr lang="da-DK" b="1" dirty="0"/>
              <a:t>Bulgarien</a:t>
            </a:r>
            <a:endParaRPr lang="da-DK" dirty="0"/>
          </a:p>
          <a:p>
            <a:r>
              <a:rPr lang="da-DK" b="1" dirty="0"/>
              <a:t>Tjekkiet</a:t>
            </a:r>
            <a:endParaRPr lang="da-DK" dirty="0"/>
          </a:p>
          <a:p>
            <a:r>
              <a:rPr lang="da-DK" b="1" dirty="0"/>
              <a:t>Ungarn</a:t>
            </a:r>
            <a:endParaRPr lang="da-DK" dirty="0"/>
          </a:p>
          <a:p>
            <a:r>
              <a:rPr lang="da-DK" b="1" dirty="0"/>
              <a:t>Litauen</a:t>
            </a:r>
            <a:endParaRPr lang="da-DK" dirty="0"/>
          </a:p>
          <a:p>
            <a:r>
              <a:rPr lang="da-DK" b="1" dirty="0"/>
              <a:t>Slovakiet</a:t>
            </a:r>
            <a:endParaRPr lang="da-DK" dirty="0"/>
          </a:p>
          <a:p>
            <a:pPr marL="0" indent="0">
              <a:buNone/>
            </a:pPr>
            <a:endParaRPr lang="da-DK" dirty="0"/>
          </a:p>
          <a:p>
            <a:pPr marL="0" indent="0">
              <a:buNone/>
            </a:pPr>
            <a:r>
              <a:rPr lang="da-DK" dirty="0"/>
              <a:t>Derudover er der </a:t>
            </a:r>
            <a:r>
              <a:rPr lang="da-DK" b="1" dirty="0"/>
              <a:t>ét land, som har trukket sig helt: Tyrkiet</a:t>
            </a:r>
            <a:r>
              <a:rPr lang="da-DK" dirty="0"/>
              <a:t> (forlod konventionen i 2021) </a:t>
            </a:r>
          </a:p>
          <a:p>
            <a:r>
              <a:rPr lang="da-DK" dirty="0"/>
              <a:t>Letland har i 2025 også besluttet at trække sig, men udtrædelsen er endnu ikke fuldt gennemført i alle internationale registre.</a:t>
            </a:r>
          </a:p>
          <a:p>
            <a:endParaRPr lang="da-DK" dirty="0"/>
          </a:p>
        </p:txBody>
      </p:sp>
      <p:sp>
        <p:nvSpPr>
          <p:cNvPr id="4" name="Pladsholder til slidenummer 3">
            <a:extLst>
              <a:ext uri="{FF2B5EF4-FFF2-40B4-BE49-F238E27FC236}">
                <a16:creationId xmlns:a16="http://schemas.microsoft.com/office/drawing/2014/main" id="{D6E74072-D765-781C-A872-2151931887C2}"/>
              </a:ext>
            </a:extLst>
          </p:cNvPr>
          <p:cNvSpPr>
            <a:spLocks noGrp="1"/>
          </p:cNvSpPr>
          <p:nvPr>
            <p:ph type="sldNum" sz="quarter" idx="12"/>
          </p:nvPr>
        </p:nvSpPr>
        <p:spPr/>
        <p:txBody>
          <a:bodyPr/>
          <a:lstStyle/>
          <a:p>
            <a:fld id="{34B231EE-255F-DF47-A273-1C99E3A6E8B5}" type="slidenum">
              <a:rPr lang="da-DK" smtClean="0"/>
              <a:t>2</a:t>
            </a:fld>
            <a:endParaRPr lang="da-DK"/>
          </a:p>
        </p:txBody>
      </p:sp>
    </p:spTree>
    <p:extLst>
      <p:ext uri="{BB962C8B-B14F-4D97-AF65-F5344CB8AC3E}">
        <p14:creationId xmlns:p14="http://schemas.microsoft.com/office/powerpoint/2010/main" val="1595046318"/>
      </p:ext>
    </p:extLst>
  </p:cSld>
  <p:clrMapOvr>
    <a:masterClrMapping/>
  </p:clrMapOvr>
</p:sld>
</file>

<file path=ppt/theme/theme1.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1270</TotalTime>
  <Words>708</Words>
  <Application>Microsoft Office PowerPoint</Application>
  <PresentationFormat>Skærmshow (4:3)</PresentationFormat>
  <Paragraphs>42</Paragraphs>
  <Slides>2</Slides>
  <Notes>2</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2</vt:i4>
      </vt:variant>
    </vt:vector>
  </HeadingPairs>
  <TitlesOfParts>
    <vt:vector size="6" baseType="lpstr">
      <vt:lpstr>Aptos</vt:lpstr>
      <vt:lpstr>Arial</vt:lpstr>
      <vt:lpstr>Calibri</vt:lpstr>
      <vt:lpstr>Kontortema</vt:lpstr>
      <vt:lpstr>ISTANBUL KONVENTIONEN</vt:lpstr>
      <vt:lpstr>ISTANBUL KONVENTIONEN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Anne Marie Boile Nielsen</dc:creator>
  <cp:lastModifiedBy>christine raun</cp:lastModifiedBy>
  <cp:revision>35</cp:revision>
  <cp:lastPrinted>2026-02-09T15:43:09Z</cp:lastPrinted>
  <dcterms:created xsi:type="dcterms:W3CDTF">2016-12-12T18:41:00Z</dcterms:created>
  <dcterms:modified xsi:type="dcterms:W3CDTF">2026-09-03T20:04:21Z</dcterms:modified>
</cp:coreProperties>
</file>