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12801600" cy="9601200" type="A3"/>
  <p:notesSz cx="6858000" cy="9144000"/>
  <p:defaultTextStyle>
    <a:defPPr>
      <a:defRPr lang="da-DK"/>
    </a:defPPr>
    <a:lvl1pPr marL="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640080" rtl="0" eaLnBrk="1" latinLnBrk="0" hangingPunct="1">
      <a:defRPr sz="252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0"/>
  </p:normalViewPr>
  <p:slideViewPr>
    <p:cSldViewPr snapToGrid="0" snapToObjects="1">
      <p:cViewPr>
        <p:scale>
          <a:sx n="100" d="100"/>
          <a:sy n="100" d="100"/>
        </p:scale>
        <p:origin x="58" y="58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6262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  <p:pic>
        <p:nvPicPr>
          <p:cNvPr id="13" name="Billede 12" descr="Et billede, der indeholder skærmbillede, linje/række&#10;&#10;Automatisk genereret beskrivelse">
            <a:extLst>
              <a:ext uri="{FF2B5EF4-FFF2-40B4-BE49-F238E27FC236}">
                <a16:creationId xmlns:a16="http://schemas.microsoft.com/office/drawing/2014/main" id="{ABF4DE31-51E6-D258-F5B4-4945FE33B4E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044" t="30991" r="10643" b="29648"/>
          <a:stretch/>
        </p:blipFill>
        <p:spPr>
          <a:xfrm>
            <a:off x="0" y="8113954"/>
            <a:ext cx="12801600" cy="148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0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04124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20"/>
            </a:lvl1pPr>
            <a:lvl2pPr>
              <a:defRPr sz="3360"/>
            </a:lvl2pPr>
            <a:lvl3pPr>
              <a:defRPr sz="2800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20"/>
            </a:lvl1pPr>
            <a:lvl2pPr>
              <a:defRPr sz="3360"/>
            </a:lvl2pPr>
            <a:lvl3pPr>
              <a:defRPr sz="2800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5184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360"/>
            </a:lvl1pPr>
            <a:lvl2pPr>
              <a:defRPr sz="2800"/>
            </a:lvl2pPr>
            <a:lvl3pPr>
              <a:defRPr sz="2520"/>
            </a:lvl3pPr>
            <a:lvl4pPr>
              <a:defRPr sz="2240"/>
            </a:lvl4pPr>
            <a:lvl5pPr>
              <a:defRPr sz="2240"/>
            </a:lvl5pPr>
            <a:lvl6pPr>
              <a:defRPr sz="2240"/>
            </a:lvl6pPr>
            <a:lvl7pPr>
              <a:defRPr sz="2240"/>
            </a:lvl7pPr>
            <a:lvl8pPr>
              <a:defRPr sz="2240"/>
            </a:lvl8pPr>
            <a:lvl9pPr>
              <a:defRPr sz="224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360"/>
            </a:lvl1pPr>
            <a:lvl2pPr>
              <a:defRPr sz="2800"/>
            </a:lvl2pPr>
            <a:lvl3pPr>
              <a:defRPr sz="2520"/>
            </a:lvl3pPr>
            <a:lvl4pPr>
              <a:defRPr sz="2240"/>
            </a:lvl4pPr>
            <a:lvl5pPr>
              <a:defRPr sz="2240"/>
            </a:lvl5pPr>
            <a:lvl6pPr>
              <a:defRPr sz="2240"/>
            </a:lvl6pPr>
            <a:lvl7pPr>
              <a:defRPr sz="2240"/>
            </a:lvl7pPr>
            <a:lvl8pPr>
              <a:defRPr sz="2240"/>
            </a:lvl8pPr>
            <a:lvl9pPr>
              <a:defRPr sz="224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2095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8840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6102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1960"/>
            </a:lvl1pPr>
            <a:lvl2pPr marL="640080" indent="0">
              <a:buNone/>
              <a:defRPr sz="1680"/>
            </a:lvl2pPr>
            <a:lvl3pPr marL="1280160" indent="0">
              <a:buNone/>
              <a:defRPr sz="1400"/>
            </a:lvl3pPr>
            <a:lvl4pPr marL="1920240" indent="0">
              <a:buNone/>
              <a:defRPr sz="1260"/>
            </a:lvl4pPr>
            <a:lvl5pPr marL="2560320" indent="0">
              <a:buNone/>
              <a:defRPr sz="1260"/>
            </a:lvl5pPr>
            <a:lvl6pPr marL="3200400" indent="0">
              <a:buNone/>
              <a:defRPr sz="1260"/>
            </a:lvl6pPr>
            <a:lvl7pPr marL="3840480" indent="0">
              <a:buNone/>
              <a:defRPr sz="1260"/>
            </a:lvl7pPr>
            <a:lvl8pPr marL="4480560" indent="0">
              <a:buNone/>
              <a:defRPr sz="1260"/>
            </a:lvl8pPr>
            <a:lvl9pPr marL="5120640" indent="0">
              <a:buNone/>
              <a:defRPr sz="126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749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1960"/>
            </a:lvl1pPr>
            <a:lvl2pPr marL="640080" indent="0">
              <a:buNone/>
              <a:defRPr sz="1680"/>
            </a:lvl2pPr>
            <a:lvl3pPr marL="1280160" indent="0">
              <a:buNone/>
              <a:defRPr sz="1400"/>
            </a:lvl3pPr>
            <a:lvl4pPr marL="1920240" indent="0">
              <a:buNone/>
              <a:defRPr sz="1260"/>
            </a:lvl4pPr>
            <a:lvl5pPr marL="2560320" indent="0">
              <a:buNone/>
              <a:defRPr sz="1260"/>
            </a:lvl5pPr>
            <a:lvl6pPr marL="3200400" indent="0">
              <a:buNone/>
              <a:defRPr sz="1260"/>
            </a:lvl6pPr>
            <a:lvl7pPr marL="3840480" indent="0">
              <a:buNone/>
              <a:defRPr sz="1260"/>
            </a:lvl7pPr>
            <a:lvl8pPr marL="4480560" indent="0">
              <a:buNone/>
              <a:defRPr sz="1260"/>
            </a:lvl8pPr>
            <a:lvl9pPr marL="5120640" indent="0">
              <a:buNone/>
              <a:defRPr sz="126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81574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23419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29351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EFA60-3A8A-B841-8162-033CA6485B7F}" type="datetimeFigureOut">
              <a:rPr lang="da-DK" smtClean="0"/>
              <a:t>14-06-2026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231EE-255F-DF47-A273-1C99E3A6E8B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9601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40080" rtl="0" eaLnBrk="1" latinLnBrk="0" hangingPunct="1"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640080" rtl="0" eaLnBrk="1" latinLnBrk="0" hangingPunct="1">
        <a:spcBef>
          <a:spcPct val="20000"/>
        </a:spcBef>
        <a:buFont typeface="Arial"/>
        <a:buChar char="•"/>
        <a:defRPr sz="448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ct val="20000"/>
        </a:spcBef>
        <a:buFont typeface="Arial"/>
        <a:buChar char="–"/>
        <a:defRPr sz="392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ct val="20000"/>
        </a:spcBef>
        <a:buFont typeface="Arial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46C0F432-2A0B-7D18-025C-C0684E361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967" y="4114800"/>
            <a:ext cx="4215666" cy="4259579"/>
          </a:xfrm>
          <a:prstGeom prst="rect">
            <a:avLst/>
          </a:prstGeom>
          <a:ln w="19050">
            <a:solidFill>
              <a:schemeClr val="accent1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C7FDD0E-0235-EECE-594D-DB613D063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402" y="1119766"/>
            <a:ext cx="5210796" cy="1633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447510B7-3991-2F0C-35D7-D9FCAFA95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1689" y="74395"/>
            <a:ext cx="5114792" cy="899878"/>
          </a:xfrm>
          <a:prstGeom prst="rect">
            <a:avLst/>
          </a:prstGeom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699F6459-6E09-5C9E-3E47-9953704968E2}"/>
              </a:ext>
            </a:extLst>
          </p:cNvPr>
          <p:cNvSpPr txBox="1"/>
          <p:nvPr/>
        </p:nvSpPr>
        <p:spPr>
          <a:xfrm>
            <a:off x="3795402" y="2977515"/>
            <a:ext cx="5210796" cy="9917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 tIns="72000" bIns="72000" rtlCol="0">
            <a:spAutoFit/>
          </a:bodyPr>
          <a:lstStyle/>
          <a:p>
            <a:r>
              <a:rPr lang="da-DK" sz="1100" dirty="0" err="1"/>
              <a:t>Soroptimist</a:t>
            </a:r>
            <a:r>
              <a:rPr lang="da-DK" sz="1100" dirty="0"/>
              <a:t> International er et globalt fællesskab, der arbejder på at forbedre forholdene for kvinder og børn i hele verden.</a:t>
            </a:r>
            <a:br>
              <a:rPr lang="da-DK" sz="1100" dirty="0"/>
            </a:br>
            <a:r>
              <a:rPr lang="da-DK" sz="1100" dirty="0"/>
              <a:t>I Skanderborg-klubben er vi en flok skønne kvinder , der mødes på </a:t>
            </a:r>
            <a:r>
              <a:rPr lang="da-DK" sz="1100" dirty="0" err="1"/>
              <a:t>Vestermølle</a:t>
            </a:r>
            <a:r>
              <a:rPr lang="da-DK" sz="1100" dirty="0"/>
              <a:t> ca. 1 gang månedligt. Nogle arbejder stadig, en del er gået på pension. Vi er helt neutrale i forhold til politik og religion. Vi har ingen mærkelige </a:t>
            </a:r>
            <a:r>
              <a:rPr lang="da-DK" sz="1100" dirty="0" err="1"/>
              <a:t>rutialer</a:t>
            </a:r>
            <a:r>
              <a:rPr lang="da-DK" sz="1100" dirty="0"/>
              <a:t> eller optagelseskrav. 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6DDA2446-7E16-3202-4C3E-57765A8DB2F6}"/>
              </a:ext>
            </a:extLst>
          </p:cNvPr>
          <p:cNvSpPr txBox="1"/>
          <p:nvPr/>
        </p:nvSpPr>
        <p:spPr>
          <a:xfrm>
            <a:off x="228600" y="2933945"/>
            <a:ext cx="3297382" cy="10464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1" dirty="0"/>
              <a:t>Medlemsmøder</a:t>
            </a:r>
            <a:r>
              <a:rPr lang="da-DK" sz="1400" dirty="0"/>
              <a:t> </a:t>
            </a:r>
            <a:br>
              <a:rPr lang="da-DK" sz="1400" dirty="0"/>
            </a:br>
            <a:r>
              <a:rPr lang="da-DK" sz="1200" dirty="0"/>
              <a:t>Vi mødes den anden mandag i måneden til fællesspisning, foredrag, virksomhedsbesøg og meget andet.</a:t>
            </a:r>
            <a:br>
              <a:rPr lang="da-DK" sz="1200" dirty="0"/>
            </a:br>
            <a:r>
              <a:rPr lang="da-DK" sz="1200" dirty="0"/>
              <a:t>Vi holder til på </a:t>
            </a:r>
            <a:r>
              <a:rPr lang="da-DK" sz="1200" dirty="0" err="1"/>
              <a:t>Vestermølle</a:t>
            </a:r>
            <a:r>
              <a:rPr lang="da-DK" sz="1200" dirty="0"/>
              <a:t> i Skanderborg 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BBBFBFED-8A9E-F375-3C01-9A81C7B5FB26}"/>
              </a:ext>
            </a:extLst>
          </p:cNvPr>
          <p:cNvSpPr txBox="1"/>
          <p:nvPr/>
        </p:nvSpPr>
        <p:spPr>
          <a:xfrm>
            <a:off x="160867" y="1119766"/>
            <a:ext cx="336511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Netværk</a:t>
            </a:r>
            <a:br>
              <a:rPr lang="da-DK" sz="3200" dirty="0"/>
            </a:br>
            <a:r>
              <a:rPr lang="da-DK" sz="1200" dirty="0"/>
              <a:t>Vi er en frivillig organisation, der blev grundlagt i 1921 i USA og arbejder for at fremme menneskerettigheder og lighed for kvinder og piger. Organisationen har ca. 72.000 medlemmer i 121 lande. Vi har konsultativ status i FN og arbejder for at forbedre livsvilkårene for kvinder og børn, både lokalt og globalt. </a:t>
            </a:r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7232C200-08EB-E120-BA5D-92B1319BFB90}"/>
              </a:ext>
            </a:extLst>
          </p:cNvPr>
          <p:cNvSpPr txBox="1"/>
          <p:nvPr/>
        </p:nvSpPr>
        <p:spPr>
          <a:xfrm>
            <a:off x="228597" y="4874662"/>
            <a:ext cx="3747655" cy="6771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1" dirty="0"/>
              <a:t>Partnerskab</a:t>
            </a:r>
            <a:r>
              <a:rPr lang="da-DK" sz="1400" dirty="0"/>
              <a:t>  </a:t>
            </a:r>
            <a:br>
              <a:rPr lang="da-DK" sz="1400" dirty="0"/>
            </a:br>
            <a:r>
              <a:rPr lang="da-DK" sz="1200" dirty="0"/>
              <a:t>Vi arrangerer 8.marts event sammen med Lions Q i Hørning  </a:t>
            </a:r>
            <a:endParaRPr lang="da-DK" sz="14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DF9DB177-1D60-529E-D5D9-94C9029BCA1E}"/>
              </a:ext>
            </a:extLst>
          </p:cNvPr>
          <p:cNvSpPr txBox="1"/>
          <p:nvPr/>
        </p:nvSpPr>
        <p:spPr>
          <a:xfrm>
            <a:off x="228600" y="5696622"/>
            <a:ext cx="3747655" cy="1261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1" dirty="0"/>
              <a:t>Distrikts- og Landsmøder </a:t>
            </a:r>
            <a:r>
              <a:rPr lang="da-DK" sz="1400" b="1" dirty="0" err="1"/>
              <a:t>m.v</a:t>
            </a:r>
            <a:r>
              <a:rPr lang="da-DK" sz="1400" b="1" dirty="0"/>
              <a:t>  </a:t>
            </a:r>
            <a:br>
              <a:rPr lang="da-DK" sz="1400" dirty="0"/>
            </a:br>
            <a:r>
              <a:rPr lang="da-DK" sz="1200" dirty="0"/>
              <a:t>Distriktsmøde - ulige år for alle </a:t>
            </a:r>
            <a:r>
              <a:rPr lang="da-DK" sz="1200" dirty="0" err="1"/>
              <a:t>soroptimister</a:t>
            </a:r>
            <a:endParaRPr lang="da-DK" sz="1200" dirty="0"/>
          </a:p>
          <a:p>
            <a:r>
              <a:rPr lang="da-DK" sz="1200" dirty="0"/>
              <a:t>Lands- og Repræsentantskabsmøde – lige år stort møde i en weekend</a:t>
            </a:r>
          </a:p>
          <a:p>
            <a:r>
              <a:rPr lang="da-DK" sz="1200" dirty="0"/>
              <a:t>Besøg i FN Byen – hvert år, typisk i november </a:t>
            </a:r>
          </a:p>
          <a:p>
            <a:r>
              <a:rPr lang="da-DK" sz="1200" dirty="0"/>
              <a:t>Nordiske Dage – lige år, 2026 i Finland </a:t>
            </a:r>
            <a:endParaRPr lang="da-DK" sz="1400" dirty="0"/>
          </a:p>
        </p:txBody>
      </p:sp>
      <p:sp>
        <p:nvSpPr>
          <p:cNvPr id="14" name="Tekstfelt 13">
            <a:extLst>
              <a:ext uri="{FF2B5EF4-FFF2-40B4-BE49-F238E27FC236}">
                <a16:creationId xmlns:a16="http://schemas.microsoft.com/office/drawing/2014/main" id="{A528A570-68F3-0CD8-9F35-22648F65AA57}"/>
              </a:ext>
            </a:extLst>
          </p:cNvPr>
          <p:cNvSpPr txBox="1"/>
          <p:nvPr/>
        </p:nvSpPr>
        <p:spPr>
          <a:xfrm>
            <a:off x="228597" y="7103358"/>
            <a:ext cx="3747658" cy="12311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1" dirty="0"/>
              <a:t>Venskabsklubber</a:t>
            </a:r>
            <a:r>
              <a:rPr lang="da-DK" sz="1400" dirty="0"/>
              <a:t>  </a:t>
            </a:r>
            <a:br>
              <a:rPr lang="da-DK" sz="1400" dirty="0"/>
            </a:br>
            <a:r>
              <a:rPr lang="da-DK" sz="1200" dirty="0"/>
              <a:t>Vi har pt. 4 venskabsklubber: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/>
              <a:t>Mo i Rana, Norge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 err="1"/>
              <a:t>Scheveningen</a:t>
            </a:r>
            <a:r>
              <a:rPr lang="da-DK" sz="1200" dirty="0"/>
              <a:t>, Holland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 err="1"/>
              <a:t>Eisenach</a:t>
            </a:r>
            <a:r>
              <a:rPr lang="da-DK" sz="1200" dirty="0"/>
              <a:t>, Tyskland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a-DK" sz="1200" dirty="0" err="1"/>
              <a:t>Cluj-Napoca</a:t>
            </a:r>
            <a:r>
              <a:rPr lang="da-DK" sz="1200" dirty="0"/>
              <a:t>, </a:t>
            </a:r>
            <a:r>
              <a:rPr lang="da-DK" sz="1200" dirty="0" err="1"/>
              <a:t>Rumæninen</a:t>
            </a:r>
            <a:r>
              <a:rPr lang="da-DK" sz="1200" dirty="0"/>
              <a:t>  </a:t>
            </a:r>
            <a:endParaRPr lang="da-DK" sz="1400" dirty="0"/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507D155A-1680-67F6-EF5A-9F12F0DAED9D}"/>
              </a:ext>
            </a:extLst>
          </p:cNvPr>
          <p:cNvSpPr txBox="1"/>
          <p:nvPr/>
        </p:nvSpPr>
        <p:spPr>
          <a:xfrm>
            <a:off x="228600" y="4114800"/>
            <a:ext cx="3747655" cy="67710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1" dirty="0"/>
              <a:t>Samarbejde med andre klubber i distriktet </a:t>
            </a:r>
            <a:br>
              <a:rPr lang="da-DK" sz="1400" dirty="0"/>
            </a:br>
            <a:r>
              <a:rPr lang="da-DK" sz="1200" dirty="0"/>
              <a:t>Vi samarbejder fx med Odder og Horsens om at arrangere Distriktsmøde 2027 i vores distrikt </a:t>
            </a:r>
            <a:endParaRPr lang="da-DK" sz="1400" dirty="0"/>
          </a:p>
        </p:txBody>
      </p:sp>
      <p:sp>
        <p:nvSpPr>
          <p:cNvPr id="18" name="Tekstfelt 17">
            <a:extLst>
              <a:ext uri="{FF2B5EF4-FFF2-40B4-BE49-F238E27FC236}">
                <a16:creationId xmlns:a16="http://schemas.microsoft.com/office/drawing/2014/main" id="{764F50E7-36E6-45B4-1FEC-EF719C89DEE0}"/>
              </a:ext>
            </a:extLst>
          </p:cNvPr>
          <p:cNvSpPr txBox="1"/>
          <p:nvPr/>
        </p:nvSpPr>
        <p:spPr>
          <a:xfrm>
            <a:off x="9275618" y="1119766"/>
            <a:ext cx="3365115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400" b="1" dirty="0"/>
              <a:t>Sagen/projekter:</a:t>
            </a:r>
            <a:br>
              <a:rPr lang="da-DK" sz="1400" b="1" dirty="0"/>
            </a:br>
            <a:r>
              <a:rPr lang="da-DK" sz="1200" dirty="0" err="1"/>
              <a:t>bla</a:t>
            </a:r>
            <a:r>
              <a:rPr lang="da-DK" sz="1200" dirty="0"/>
              <a:t> </a:t>
            </a:r>
            <a:r>
              <a:rPr lang="da-DK" sz="1200" dirty="0" err="1"/>
              <a:t>bla</a:t>
            </a:r>
            <a:r>
              <a:rPr lang="da-DK" sz="1200" dirty="0"/>
              <a:t> </a:t>
            </a:r>
            <a:r>
              <a:rPr lang="da-DK" sz="1200" dirty="0" err="1"/>
              <a:t>bla</a:t>
            </a:r>
            <a:r>
              <a:rPr lang="da-DK" sz="1200" dirty="0"/>
              <a:t> </a:t>
            </a:r>
          </a:p>
          <a:p>
            <a:r>
              <a:rPr lang="da-DK" sz="1200" dirty="0"/>
              <a:t>Og her skal stå lidt overordnet </a:t>
            </a:r>
          </a:p>
          <a:p>
            <a:r>
              <a:rPr lang="da-DK" sz="1200" dirty="0"/>
              <a:t>Og lidt mere til </a:t>
            </a:r>
          </a:p>
          <a:p>
            <a:r>
              <a:rPr lang="da-DK" sz="1200" dirty="0"/>
              <a:t>Men det skal nok komme på et tidspunkt</a:t>
            </a:r>
          </a:p>
          <a:p>
            <a:r>
              <a:rPr lang="da-DK" sz="1200" dirty="0"/>
              <a:t>Når ånden lige </a:t>
            </a:r>
            <a:r>
              <a:rPr lang="da-DK" sz="1200"/>
              <a:t>kommer over mig </a:t>
            </a:r>
            <a:endParaRPr lang="da-DK" sz="1200" dirty="0"/>
          </a:p>
        </p:txBody>
      </p:sp>
      <p:sp>
        <p:nvSpPr>
          <p:cNvPr id="20" name="Tekstfelt 19">
            <a:extLst>
              <a:ext uri="{FF2B5EF4-FFF2-40B4-BE49-F238E27FC236}">
                <a16:creationId xmlns:a16="http://schemas.microsoft.com/office/drawing/2014/main" id="{876C5BC1-D0E5-AC5D-FDBE-CD1D6BFF075F}"/>
              </a:ext>
            </a:extLst>
          </p:cNvPr>
          <p:cNvSpPr txBox="1"/>
          <p:nvPr/>
        </p:nvSpPr>
        <p:spPr>
          <a:xfrm>
            <a:off x="9275618" y="2757080"/>
            <a:ext cx="3297382" cy="123110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1" dirty="0"/>
              <a:t>Vi støtter ikke kun med penge…. </a:t>
            </a:r>
            <a:br>
              <a:rPr lang="da-DK" sz="1400" dirty="0"/>
            </a:br>
            <a:r>
              <a:rPr lang="da-DK" sz="1200"/>
              <a:t>men </a:t>
            </a:r>
            <a:r>
              <a:rPr lang="da-DK" sz="1200" dirty="0"/>
              <a:t>også med oplysning. Hvert år sidst i november er vi en del af Orange Dage, en verdensomspændende kampagne i samarbejde med FN, der sætter fokus på kvinders rettigheder med </a:t>
            </a:r>
            <a:r>
              <a:rPr lang="da-DK" sz="1200" i="1" dirty="0"/>
              <a:t>Stop Vold Mod Kvinder og Piger</a:t>
            </a:r>
            <a:r>
              <a:rPr lang="da-DK" sz="1200" dirty="0"/>
              <a:t>.</a:t>
            </a:r>
          </a:p>
        </p:txBody>
      </p:sp>
      <p:sp>
        <p:nvSpPr>
          <p:cNvPr id="22" name="Tekstfelt 21">
            <a:extLst>
              <a:ext uri="{FF2B5EF4-FFF2-40B4-BE49-F238E27FC236}">
                <a16:creationId xmlns:a16="http://schemas.microsoft.com/office/drawing/2014/main" id="{B4421BBC-77B4-E54F-8C1B-EE00570BE405}"/>
              </a:ext>
            </a:extLst>
          </p:cNvPr>
          <p:cNvSpPr txBox="1"/>
          <p:nvPr/>
        </p:nvSpPr>
        <p:spPr>
          <a:xfrm>
            <a:off x="8729133" y="5810696"/>
            <a:ext cx="3843867" cy="25237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1" dirty="0"/>
              <a:t>Sådan bruger vi bl.a. pengene  </a:t>
            </a:r>
            <a:r>
              <a:rPr lang="da-DK" sz="1400" dirty="0"/>
              <a:t> </a:t>
            </a:r>
            <a:br>
              <a:rPr lang="da-DK" sz="1400" dirty="0"/>
            </a:br>
            <a:r>
              <a:rPr lang="da-DK" sz="1200" dirty="0"/>
              <a:t>Ukraine – her mangler en beskrivelse</a:t>
            </a:r>
          </a:p>
          <a:p>
            <a:endParaRPr lang="da-DK" sz="1200" dirty="0"/>
          </a:p>
          <a:p>
            <a:r>
              <a:rPr lang="da-DK" sz="1200" dirty="0"/>
              <a:t>Skolemad i Burkina Faso - MTW på Hjul er et velgørenhedscykelløb i Danmark, der støtter skolemad og skolegang i Burkina Faso gennem Stop Sult Fonden og FN’s Fødevareprogram</a:t>
            </a:r>
          </a:p>
          <a:p>
            <a:endParaRPr lang="da-DK" sz="1200" dirty="0"/>
          </a:p>
          <a:p>
            <a:r>
              <a:rPr lang="da-DK" sz="1200" dirty="0" err="1"/>
              <a:t>Niviarsiaq</a:t>
            </a:r>
            <a:r>
              <a:rPr lang="da-DK" sz="1200" dirty="0"/>
              <a:t> – støtte til kvinder under uddannelse til SOSU-assistenter i Grønland</a:t>
            </a:r>
          </a:p>
          <a:p>
            <a:endParaRPr lang="da-DK" sz="1200" dirty="0"/>
          </a:p>
          <a:p>
            <a:r>
              <a:rPr lang="da-DK" sz="1200" dirty="0"/>
              <a:t>Vi støtter SI Silkeborgs nyeste vandprojekt i Gambia ‘Vand til </a:t>
            </a:r>
            <a:r>
              <a:rPr lang="da-DK" sz="1200" dirty="0" err="1"/>
              <a:t>Jalang</a:t>
            </a:r>
            <a:r>
              <a:rPr lang="da-DK" sz="1200" dirty="0"/>
              <a:t> </a:t>
            </a:r>
            <a:r>
              <a:rPr lang="da-DK" sz="1200" dirty="0" err="1"/>
              <a:t>Bantang</a:t>
            </a:r>
            <a:r>
              <a:rPr lang="da-DK" sz="1200" dirty="0"/>
              <a:t>’ </a:t>
            </a:r>
          </a:p>
        </p:txBody>
      </p:sp>
      <p:sp>
        <p:nvSpPr>
          <p:cNvPr id="24" name="Tekstfelt 23">
            <a:extLst>
              <a:ext uri="{FF2B5EF4-FFF2-40B4-BE49-F238E27FC236}">
                <a16:creationId xmlns:a16="http://schemas.microsoft.com/office/drawing/2014/main" id="{531621CE-07E0-1CF8-8E0A-8D85DF3CAACF}"/>
              </a:ext>
            </a:extLst>
          </p:cNvPr>
          <p:cNvSpPr txBox="1"/>
          <p:nvPr/>
        </p:nvSpPr>
        <p:spPr>
          <a:xfrm>
            <a:off x="8729133" y="4114800"/>
            <a:ext cx="3843867" cy="14157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58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1400" b="1" dirty="0"/>
              <a:t>Sådan skaffer vi bl.a. penge </a:t>
            </a:r>
            <a:r>
              <a:rPr lang="da-DK" sz="1400" dirty="0"/>
              <a:t> </a:t>
            </a:r>
            <a:br>
              <a:rPr lang="da-DK" sz="1400" dirty="0"/>
            </a:br>
            <a:r>
              <a:rPr lang="da-DK" sz="1200" dirty="0"/>
              <a:t>8. marts arrangement i Kulturhuset Skanderborg </a:t>
            </a:r>
            <a:br>
              <a:rPr lang="da-DK" sz="1200" dirty="0"/>
            </a:br>
            <a:r>
              <a:rPr lang="da-DK" sz="1200" dirty="0" err="1"/>
              <a:t>Vestermølle</a:t>
            </a:r>
            <a:r>
              <a:rPr lang="da-DK" sz="1200" dirty="0"/>
              <a:t> Marked – vi har en stand, hvor vi sælger varer produceret af medlemmer </a:t>
            </a:r>
          </a:p>
          <a:p>
            <a:r>
              <a:rPr lang="da-DK" sz="1200" dirty="0"/>
              <a:t>Vagter ved </a:t>
            </a:r>
            <a:r>
              <a:rPr lang="da-DK" sz="1200" dirty="0" err="1"/>
              <a:t>SMUKfest</a:t>
            </a:r>
            <a:r>
              <a:rPr lang="da-DK" sz="1200" dirty="0"/>
              <a:t> - </a:t>
            </a:r>
          </a:p>
          <a:p>
            <a:r>
              <a:rPr lang="da-DK" sz="1200" dirty="0"/>
              <a:t>Oprydning efter </a:t>
            </a:r>
            <a:r>
              <a:rPr lang="da-DK" sz="1200" dirty="0" err="1"/>
              <a:t>SMUKfest</a:t>
            </a:r>
            <a:endParaRPr lang="da-DK" sz="1200" dirty="0"/>
          </a:p>
          <a:p>
            <a:r>
              <a:rPr lang="da-DK" sz="1200" dirty="0"/>
              <a:t>Koncert på Walthers Musikcafé </a:t>
            </a:r>
          </a:p>
        </p:txBody>
      </p:sp>
    </p:spTree>
    <p:extLst>
      <p:ext uri="{BB962C8B-B14F-4D97-AF65-F5344CB8AC3E}">
        <p14:creationId xmlns:p14="http://schemas.microsoft.com/office/powerpoint/2010/main" val="341413243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30198</TotalTime>
  <Words>454</Words>
  <Application>Microsoft Office PowerPoint</Application>
  <PresentationFormat>A3-papir (297 x 420 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Kontortema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Anne Marie Boile Nielsen</dc:creator>
  <cp:lastModifiedBy>Susanne Lund</cp:lastModifiedBy>
  <cp:revision>13</cp:revision>
  <dcterms:created xsi:type="dcterms:W3CDTF">2016-12-12T18:41:00Z</dcterms:created>
  <dcterms:modified xsi:type="dcterms:W3CDTF">2026-06-14T18:58:30Z</dcterms:modified>
</cp:coreProperties>
</file>