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67" r:id="rId3"/>
    <p:sldId id="268" r:id="rId4"/>
    <p:sldId id="274" r:id="rId5"/>
    <p:sldId id="278" r:id="rId6"/>
    <p:sldId id="284" r:id="rId7"/>
    <p:sldId id="279" r:id="rId8"/>
    <p:sldId id="280" r:id="rId9"/>
    <p:sldId id="281" r:id="rId10"/>
    <p:sldId id="283" r:id="rId11"/>
    <p:sldId id="266" r:id="rId12"/>
    <p:sldId id="282" r:id="rId13"/>
    <p:sldId id="285" r:id="rId14"/>
    <p:sldId id="286" r:id="rId15"/>
    <p:sldId id="290" r:id="rId16"/>
    <p:sldId id="287" r:id="rId17"/>
    <p:sldId id="291" r:id="rId18"/>
  </p:sldIdLst>
  <p:sldSz cx="9144000" cy="6858000" type="screen4x3"/>
  <p:notesSz cx="6819900" cy="99187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5"/>
    <p:restoredTop sz="58527" autoAdjust="0"/>
  </p:normalViewPr>
  <p:slideViewPr>
    <p:cSldViewPr snapToGrid="0" snapToObjects="1">
      <p:cViewPr varScale="1">
        <p:scale>
          <a:sx n="57" d="100"/>
          <a:sy n="57" d="100"/>
        </p:scale>
        <p:origin x="20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4717-E02F-40F6-A816-4F81F64C5A41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BB51-9303-494E-9F45-1E5B97AC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63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projekte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rpd-inspir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oroptimist-danmark.dk/webinarer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roptimist-danmark.dk/aktiviteter/" TargetMode="External"/><Relationship Id="rId3" Type="http://schemas.openxmlformats.org/officeDocument/2006/relationships/hyperlink" Target="https://www.soroptimist-danmark.dk/" TargetMode="External"/><Relationship Id="rId7" Type="http://schemas.openxmlformats.org/officeDocument/2006/relationships/hyperlink" Target="https://www.soroptimist-danmark.dk/kurser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roptimist-danmark.dk/webinarer/" TargetMode="External"/><Relationship Id="rId5" Type="http://schemas.openxmlformats.org/officeDocument/2006/relationships/hyperlink" Target="https://www.soroptimist-danmark.dk/funktionsbeskrivelser/" TargetMode="External"/><Relationship Id="rId10" Type="http://schemas.openxmlformats.org/officeDocument/2006/relationships/hyperlink" Target="https://www.soroptimist-danmark.dk/projekter/" TargetMode="External"/><Relationship Id="rId4" Type="http://schemas.openxmlformats.org/officeDocument/2006/relationships/hyperlink" Target="https://www.soroptimist-danmark.dk/rpd-inspiration/" TargetMode="External"/><Relationship Id="rId9" Type="http://schemas.openxmlformats.org/officeDocument/2006/relationships/hyperlink" Target="https://www.soroptimist-danmark.dk/kampagnemateriale-2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vejledninger-blankette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rpd-inspir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europe.org/event/online-qa-sess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europe.org/event/online-qa-sess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Tak for deltagelsen, </a:t>
            </a:r>
          </a:p>
          <a:p>
            <a:r>
              <a:rPr lang="da-DK" noProof="0" dirty="0"/>
              <a:t>Dejligt at se så mange deltagere. I har en opgave med at sikre at jeres viden kommer videre I organisationen.</a:t>
            </a:r>
          </a:p>
          <a:p>
            <a:r>
              <a:rPr lang="da-DK" noProof="0" dirty="0"/>
              <a:t>Præsentation af os</a:t>
            </a:r>
          </a:p>
          <a:p>
            <a:r>
              <a:rPr lang="da-DK" noProof="0" dirty="0"/>
              <a:t>Præsentation af deltagerne, Hvilken klub kommer du fra, hvilken rolle har du og hvor længe har du haft rollen og hvor .</a:t>
            </a:r>
          </a:p>
          <a:p>
            <a:r>
              <a:rPr lang="da-DK" noProof="0" dirty="0"/>
              <a:t>Som I nok har bemærket, er der desværre fortsat  kun en DPD i distrikt 3. Vi har brug for at få nogle nye kræfter på banen i distrikt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71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 SI </a:t>
            </a:r>
            <a:r>
              <a:rPr lang="da-DK" dirty="0" err="1"/>
              <a:t>Damarks</a:t>
            </a:r>
            <a:r>
              <a:rPr lang="da-DK" dirty="0"/>
              <a:t> Hjemmeside kan man finde informationer om en lang række af de projekter der findes  i Danmark. (</a:t>
            </a:r>
            <a:r>
              <a:rPr lang="da-DK" dirty="0">
                <a:hlinkClick r:id="rId3"/>
              </a:rPr>
              <a:t>Projekter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r>
              <a:rPr lang="da-DK" dirty="0"/>
              <a:t>)</a:t>
            </a:r>
          </a:p>
          <a:p>
            <a:r>
              <a:rPr lang="da-DK" dirty="0"/>
              <a:t>Der findes følgende typer af Projekter:</a:t>
            </a:r>
          </a:p>
          <a:p>
            <a:r>
              <a:rPr lang="da-DK" dirty="0"/>
              <a:t>Unionsprojekter – drives af en projektgruppe og støttes / finansieres økonomisk af Unionen  – klubber kan indbetaler dertil </a:t>
            </a:r>
          </a:p>
          <a:p>
            <a:r>
              <a:rPr lang="da-DK" dirty="0"/>
              <a:t>	Der er  to nye unionsprojekter i år: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Ikhaya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Themba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(Home of Hope) er et project I Syd Afrika der 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handler om skabe mønsterbrydere og i sidste ende skabe nogle af morgendagens ledere.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not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Mutelation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et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”Stop omskæring” projekt i Sierra Leone. Gennem uddannelse, almindelige skolekundskaber, men også viden om kroppen og kroppens funktioner, skabes der resiliens ift. at modvirke omskæring /FGMC </a:t>
            </a:r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Distriktsprojekter drives støttes økonomisk af de distriktets klubber: </a:t>
            </a:r>
          </a:p>
          <a:p>
            <a:pPr lvl="2"/>
            <a:r>
              <a:rPr lang="da-DK" dirty="0"/>
              <a:t>Distrikt2 har </a:t>
            </a:r>
            <a:r>
              <a:rPr lang="da-DK" dirty="0" err="1"/>
              <a:t>f,eks</a:t>
            </a:r>
            <a:r>
              <a:rPr lang="da-DK" dirty="0"/>
              <a:t>, </a:t>
            </a:r>
            <a:r>
              <a:rPr lang="da-DK" b="1" dirty="0" err="1"/>
              <a:t>Tororo</a:t>
            </a:r>
            <a:r>
              <a:rPr lang="da-DK" dirty="0"/>
              <a:t> projektet tilbyder Skrædderuddannelse til unge kvinder mhp. Selvforsørgelse nu også frisør uddannelse</a:t>
            </a:r>
          </a:p>
          <a:p>
            <a:r>
              <a:rPr lang="da-DK" dirty="0"/>
              <a:t>Klub projekter, det er jo jeres projekter. </a:t>
            </a:r>
          </a:p>
          <a:p>
            <a:r>
              <a:rPr lang="da-DK" dirty="0"/>
              <a:t>	</a:t>
            </a:r>
            <a:r>
              <a:rPr lang="da-DK" b="1" dirty="0"/>
              <a:t>Eksempel på et klub projekt i Distrikt 3</a:t>
            </a:r>
          </a:p>
          <a:p>
            <a:r>
              <a:rPr lang="da-DK" dirty="0"/>
              <a:t>Særligt om Projekt Matching: en klub har et projekt de gerne vil have andre klubber med på </a:t>
            </a:r>
          </a:p>
          <a:p>
            <a:r>
              <a:rPr lang="da-DK" dirty="0"/>
              <a:t>Paraplyprojekterne: Et paraplyprojekt er et Unionsprojekt som yder støtte til projekter indenfor paraplyprojekters formål.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a-DK" b="1" dirty="0"/>
              <a:t>Stop vold mod kvinder </a:t>
            </a:r>
            <a:r>
              <a:rPr lang="da-DK" dirty="0"/>
              <a:t>-  har bl.a. støttet et projekt i Ukraine for kvinder der er ofre for krigens vold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="1" dirty="0"/>
              <a:t>Kvinder og piger i Grønland </a:t>
            </a:r>
            <a:r>
              <a:rPr lang="da-DK" dirty="0"/>
              <a:t>-  Har bl.a. støttet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Niviarsiaq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legater til Piger ved det socialpædagogiske seminarie i Ilulissat.</a:t>
            </a:r>
            <a:br>
              <a:rPr lang="da-DK" dirty="0"/>
            </a:br>
            <a:endParaRPr lang="da-DK" dirty="0"/>
          </a:p>
          <a:p>
            <a:r>
              <a:rPr lang="da-DK" dirty="0"/>
              <a:t>Om samarbejde med andre SI klubber udenfor DK og andre organisationer: F.eks. På klubprogram kan det markeres hvilket af de 5 verdensmål, som dagens foredrag/ arbejde hører under (eks. SI Nyborg). Vi kar bl.a. samarbejde med Lone Dybkær Fonden om at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styrke afghanske kvinders videregående uddannelse</a:t>
            </a:r>
            <a:r>
              <a:rPr lang="da-DK" dirty="0"/>
              <a:t>, FN  bl.a. vi </a:t>
            </a:r>
            <a:r>
              <a:rPr lang="da-DK" b="1" dirty="0"/>
              <a:t>MTW</a:t>
            </a:r>
            <a:r>
              <a:rPr lang="da-DK" dirty="0"/>
              <a:t> mm.</a:t>
            </a:r>
          </a:p>
          <a:p>
            <a:endParaRPr lang="da-DK" dirty="0"/>
          </a:p>
          <a:p>
            <a:r>
              <a:rPr lang="da-DK" dirty="0">
                <a:effectLst/>
              </a:rPr>
              <a:t>Soroptimist International Danmark arbejder aktivt for at forbedre kvinders og pigers livsvilkår gennem forpligtelse til FN's 17 verdensmål for bæredygtig udvikling, særligt med fokus på :</a:t>
            </a:r>
          </a:p>
          <a:p>
            <a:r>
              <a:rPr lang="da-DK" dirty="0"/>
              <a:t>Vi har særlig fokus på følgende af FN verdensmål: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2 STOP SULT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Forbedre fødevaresikkerheden for kvinder og piger.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årligt tilbagevendende events, hvor vi samler ind til FN’s fødevareorganisation,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“Stop Sult “projekt i Burkina Faso.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Mowing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World to end hunger – i Danmark MTW på hjul 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3 SUNDHED OG TRIVSEL: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 kvinder og pigers adgang til de bedste sundhedssystemer.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engageret i flere brøndprojekter i Afrika (Silkeborg),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et kampagneprojekt i samarbejde med rumænske soroptimister: Teenagemødre i Rumænien, der rummer oplysning, uddannelse og social indsats.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4 KVALITETSUDDANNELSE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Øge adgangen til formelle og ikke-formelle uddannelsesmuligheder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arbejder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med at sikre skolegang for socialt udsatte piger i Addis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 med et årligt kursus: “Nordic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Academy” for unge kvinder mellem 18 og 30 år.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Endelig prioriterer vi til stadighed stipendier til unge kvinder.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5 LIGESTILLING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Udrydde vold mod kvinder og piger og dermed sikre kvinders deltagelse i konfliktløsninger (Menneskerettigheder).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arrrangeret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adskillige høringer på Christiansborg om temaet: “Stop Kvindehandel – Trafficking”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“Stop Vold mod Kvinder” og den årligt tilbagevendende internationale kampagne: ”De16 Orange Dage”.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13 KLIMA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Varetage kvinders og pigers særlige behov ved at forbedre den miljømæssige bæredygtighed og imødegå virkningerne af klimaændringer og katastrofer (Miljø).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støttet omlægning til bæredygtig produktion samt etablering af solcelleanlæg til skoler, udbredelse af solcellelamper og vandtanke til opsamling af regnvand i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Kenya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President’s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10.december Appeal har i årene 2017-19 overskriften: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rummer projekter over hele verden, der sikrer kvinder adgang til rent vand og dermed fødevaresikkerhed sundhed og hygiejne.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2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Det kan være svært at lave den 1. projektbeskrivelse brug de templates der finde på hjemmesiden under </a:t>
            </a:r>
            <a:r>
              <a:rPr lang="da-DK" dirty="0">
                <a:hlinkClick r:id="rId3"/>
              </a:rPr>
              <a:t>DPD inspiration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noProof="0" dirty="0"/>
          </a:p>
          <a:p>
            <a:r>
              <a:rPr lang="da-DK" noProof="0" dirty="0"/>
              <a:t>Spørg DPD til råds</a:t>
            </a:r>
          </a:p>
          <a:p>
            <a:r>
              <a:rPr lang="da-DK" noProof="0" dirty="0"/>
              <a:t>Der findes rigtig fine webinarer bl.a. om projekter på </a:t>
            </a:r>
            <a:r>
              <a:rPr lang="da-DK" noProof="0" dirty="0">
                <a:hlinkClick r:id="rId4"/>
              </a:rPr>
              <a:t>Webinarer – </a:t>
            </a:r>
            <a:r>
              <a:rPr lang="da-DK" noProof="0" dirty="0" err="1">
                <a:hlinkClick r:id="rId4"/>
              </a:rPr>
              <a:t>Soroptimist</a:t>
            </a:r>
            <a:r>
              <a:rPr lang="da-DK" noProof="0" dirty="0">
                <a:hlinkClick r:id="rId4"/>
              </a:rPr>
              <a:t> International Danmark</a:t>
            </a:r>
            <a:endParaRPr lang="da-DK" noProof="0" dirty="0"/>
          </a:p>
          <a:p>
            <a:r>
              <a:rPr lang="da-DK" noProof="0" dirty="0"/>
              <a:t>Kurser på Zoom om Projekter.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5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vigtigt at vores projekter har kvinder og  piger i centrum og at det handler om at skabe varige forbedringer,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da-DK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også 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projekt –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f,eks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foredrag om Kvinders helbred og hvordan det kan komme på den politiske dagsorden. Den 4 marts er der f.eks. Foredraget: Styrk forskning i kvinders sundhed – NU. Et arrangement i Samarbejde med Kvinderåder of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Sonta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15.11 havde vi et lignende arrangement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undet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titlen Talks for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Kvinderforuden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fortalervirksomhed hjælper det med at tiltrække flere medlemmer, synlighed for klubben osv.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OBS: 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-projekter skal PFR fokuserer på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delen ikke på produktet ved fx </a:t>
            </a:r>
            <a:r>
              <a:rPr lang="da-DK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money-making</a:t>
            </a:r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Eks. Kunstmessen og Nytårskoncerten – Hvad gjorde vi for at synliggøre vores organisation?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arbejdet med kvindespørgsmål både i og udenfor vores lokalsamfund </a:t>
            </a:r>
            <a:endParaRPr lang="da-DK" noProof="0" dirty="0"/>
          </a:p>
          <a:p>
            <a:r>
              <a:rPr lang="da-DK" noProof="0" dirty="0" err="1"/>
              <a:t>Soroptimisternes</a:t>
            </a:r>
            <a:r>
              <a:rPr lang="da-DK" noProof="0" dirty="0"/>
              <a:t> 5 fokusmål:</a:t>
            </a:r>
          </a:p>
          <a:p>
            <a:pPr marL="228600" indent="-228600">
              <a:buFont typeface="+mj-lt"/>
              <a:buAutoNum type="arabicPeriod"/>
            </a:pPr>
            <a:r>
              <a:rPr lang="da-DK" noProof="0" dirty="0"/>
              <a:t>Uddannelse</a:t>
            </a:r>
          </a:p>
          <a:p>
            <a:pPr marL="228600" indent="-228600">
              <a:buFont typeface="+mj-lt"/>
              <a:buAutoNum type="arabicPeriod"/>
            </a:pPr>
            <a:r>
              <a:rPr lang="da-DK" noProof="0" dirty="0"/>
              <a:t>Styrkelse af kvinders gennemslagskraft</a:t>
            </a:r>
          </a:p>
          <a:p>
            <a:pPr marL="228600" indent="-228600">
              <a:buFont typeface="+mj-lt"/>
              <a:buAutoNum type="arabicPeriod"/>
            </a:pPr>
            <a:r>
              <a:rPr lang="da-DK" noProof="0" dirty="0"/>
              <a:t>Vold mod kvinder</a:t>
            </a:r>
          </a:p>
          <a:p>
            <a:pPr marL="228600" indent="-228600">
              <a:buFont typeface="+mj-lt"/>
              <a:buAutoNum type="arabicPeriod"/>
            </a:pPr>
            <a:r>
              <a:rPr lang="da-DK" noProof="0" dirty="0"/>
              <a:t>Sundhed og Fødevarer</a:t>
            </a:r>
          </a:p>
          <a:p>
            <a:pPr marL="228600" indent="-2286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150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PFR er vigtige, de er med til at sikre vores eksistensberettigelse som NGO – de skal skrives på engelsk eller fransk: Der er gode oversættelsesprogrammer, som gerne kan bruges.</a:t>
            </a:r>
          </a:p>
          <a:p>
            <a:r>
              <a:rPr lang="da-DK" noProof="0" dirty="0"/>
              <a:t>Vi laver webinar om PFR + Projekterne</a:t>
            </a:r>
          </a:p>
          <a:p>
            <a:r>
              <a:rPr lang="da-DK" noProof="0" dirty="0"/>
              <a:t>Vi ved godt at de gule sider er en udfordring. Det prøver vi at finde en løsning på</a:t>
            </a:r>
          </a:p>
          <a:p>
            <a:r>
              <a:rPr lang="da-DK" noProof="0" dirty="0"/>
              <a:t>Send artikler om projekter til DPD Nyt. Udkommer ca. hver 2. måned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051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findes masser af materiale på vores hjemmeside.</a:t>
            </a:r>
          </a:p>
          <a:p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4"/>
              </a:rPr>
              <a:t>DPD inspiration – </a:t>
            </a:r>
            <a:r>
              <a:rPr lang="da-DK" dirty="0" err="1">
                <a:hlinkClick r:id="rId4"/>
              </a:rPr>
              <a:t>Soroptimist</a:t>
            </a:r>
            <a:r>
              <a:rPr lang="da-DK" dirty="0">
                <a:hlinkClick r:id="rId4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5"/>
              </a:rPr>
              <a:t>Funktionsbeskrivelser – </a:t>
            </a:r>
            <a:r>
              <a:rPr lang="da-DK" dirty="0" err="1">
                <a:hlinkClick r:id="rId5"/>
              </a:rPr>
              <a:t>Soroptimist</a:t>
            </a:r>
            <a:r>
              <a:rPr lang="da-DK" dirty="0">
                <a:hlinkClick r:id="rId5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6"/>
              </a:rPr>
              <a:t>Webinarer – </a:t>
            </a:r>
            <a:r>
              <a:rPr lang="da-DK" dirty="0" err="1">
                <a:hlinkClick r:id="rId6"/>
              </a:rPr>
              <a:t>Soroptimist</a:t>
            </a:r>
            <a:r>
              <a:rPr lang="da-DK" dirty="0">
                <a:hlinkClick r:id="rId6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7"/>
              </a:rPr>
              <a:t>Kurser – </a:t>
            </a:r>
            <a:r>
              <a:rPr lang="da-DK" dirty="0" err="1">
                <a:hlinkClick r:id="rId7"/>
              </a:rPr>
              <a:t>Soroptimist</a:t>
            </a:r>
            <a:r>
              <a:rPr lang="da-DK" dirty="0">
                <a:hlinkClick r:id="rId7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8"/>
              </a:rPr>
              <a:t>Aktiviteter – </a:t>
            </a:r>
            <a:r>
              <a:rPr lang="da-DK" dirty="0" err="1">
                <a:hlinkClick r:id="rId8"/>
              </a:rPr>
              <a:t>Soroptimist</a:t>
            </a:r>
            <a:r>
              <a:rPr lang="da-DK" dirty="0">
                <a:hlinkClick r:id="rId8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9"/>
              </a:rPr>
              <a:t>Kampagnemateriale – </a:t>
            </a:r>
            <a:r>
              <a:rPr lang="da-DK" dirty="0" err="1">
                <a:hlinkClick r:id="rId9"/>
              </a:rPr>
              <a:t>Soroptimist</a:t>
            </a:r>
            <a:r>
              <a:rPr lang="da-DK" dirty="0">
                <a:hlinkClick r:id="rId9"/>
              </a:rPr>
              <a:t> International Danmark</a:t>
            </a:r>
            <a:endParaRPr lang="da-DK" dirty="0"/>
          </a:p>
          <a:p>
            <a:r>
              <a:rPr lang="da-DK" dirty="0">
                <a:hlinkClick r:id="rId10"/>
              </a:rPr>
              <a:t>Projekter – </a:t>
            </a:r>
            <a:r>
              <a:rPr lang="da-DK" dirty="0" err="1">
                <a:hlinkClick r:id="rId10"/>
              </a:rPr>
              <a:t>Soroptimist</a:t>
            </a:r>
            <a:r>
              <a:rPr lang="da-DK" dirty="0">
                <a:hlinkClick r:id="rId10"/>
              </a:rPr>
              <a:t> International Danmark</a:t>
            </a:r>
            <a:endParaRPr lang="da-DK" dirty="0"/>
          </a:p>
          <a:p>
            <a:endParaRPr lang="da-DK" dirty="0"/>
          </a:p>
          <a:p>
            <a:r>
              <a:rPr lang="da-DK" dirty="0"/>
              <a:t>Deltag i Distriktsmødet den 19. april i Ringsted ( Invitationen er på vej)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07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NB: 8. marts materialer er opdateret med materialet for 2026</a:t>
            </a:r>
          </a:p>
          <a:p>
            <a:r>
              <a:rPr lang="da-DK" dirty="0"/>
              <a:t>Sti til KPD rollen: https://www.soroptimist-danmark.dk/wp-content/uploads/2022/12/0.52-KPD-og-KAPD.pdf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68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Vi håber I har fået noget ud af 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Er der nogen kommentarer her til sidst?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Aftenens Webinar omfatter 3 emner: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noProof="0" dirty="0"/>
              <a:t>KPD Og </a:t>
            </a:r>
            <a:r>
              <a:rPr lang="da-DK" sz="2000" noProof="0" dirty="0" err="1"/>
              <a:t>KAPD’s</a:t>
            </a:r>
            <a:r>
              <a:rPr lang="da-DK" sz="2000" noProof="0" dirty="0"/>
              <a:t> rolle og ansvar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noProof="0" dirty="0"/>
              <a:t>Projekter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noProof="0" dirty="0"/>
              <a:t>Dokumentation inkl. Fokusrapporter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da-DK" sz="2000" noProof="0" dirty="0"/>
              <a:t> Det er klar det første tema vi kommer til at bruge mest tid på i aften</a:t>
            </a:r>
            <a:endParaRPr lang="da-DK" sz="100" noProof="0" dirty="0"/>
          </a:p>
          <a:p>
            <a:endParaRPr lang="da-DK" noProof="0" dirty="0"/>
          </a:p>
          <a:p>
            <a:r>
              <a:rPr lang="da-DK" noProof="0" dirty="0"/>
              <a:t>Stil endelig spørgsmål eller kommentarer undervejs.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Der er ikke planlagt pauser under vejs til gengæld lover vi at slutte senest kl. 21.00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50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Som en international organisation benytter vi som udgangspunkt engelsk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KPD er forkortelse for </a:t>
            </a:r>
            <a:r>
              <a:rPr lang="da-DK" sz="1200" dirty="0"/>
              <a:t>Klub Program </a:t>
            </a:r>
            <a:r>
              <a:rPr lang="da-DK" sz="1200" dirty="0" err="1"/>
              <a:t>Director</a:t>
            </a:r>
            <a:r>
              <a:rPr lang="da-DK" sz="1200" dirty="0"/>
              <a:t> – </a:t>
            </a:r>
          </a:p>
          <a:p>
            <a:r>
              <a:rPr lang="da-DK" dirty="0"/>
              <a:t>KAPD er forkortelse for </a:t>
            </a:r>
            <a:r>
              <a:rPr lang="da-DK" sz="1200" dirty="0"/>
              <a:t>Klub Assistent Program </a:t>
            </a:r>
            <a:r>
              <a:rPr lang="da-DK" sz="1200" dirty="0" err="1"/>
              <a:t>Director</a:t>
            </a:r>
            <a:r>
              <a:rPr lang="da-DK" sz="1200" dirty="0"/>
              <a:t> (eller assisterende klub program Direktør)</a:t>
            </a:r>
          </a:p>
          <a:p>
            <a:r>
              <a:rPr lang="da-DK" sz="1200" dirty="0"/>
              <a:t>Vi kommer til at berøre de formelle krav knyttet til rollen – Som de er beskrevet i funktionsbeskrivelsen.</a:t>
            </a:r>
          </a:p>
          <a:p>
            <a:r>
              <a:rPr lang="da-DK" sz="1200" dirty="0"/>
              <a:t>Vi kommer se på KPD Og </a:t>
            </a:r>
            <a:r>
              <a:rPr lang="da-DK" sz="1200" dirty="0" err="1"/>
              <a:t>KAPD’ens</a:t>
            </a:r>
            <a:r>
              <a:rPr lang="da-DK" sz="1200" dirty="0"/>
              <a:t> rolle i forhold til klubben  i relation til Distriktet og ikke mindst DPD (Distrikt Program </a:t>
            </a:r>
            <a:r>
              <a:rPr lang="da-DK" sz="1200" dirty="0" err="1"/>
              <a:t>Director</a:t>
            </a:r>
            <a:r>
              <a:rPr lang="da-DK" sz="1200" dirty="0"/>
              <a:t>) komiteen, </a:t>
            </a:r>
            <a:r>
              <a:rPr lang="da-DK" sz="1200" dirty="0" err="1"/>
              <a:t>Soroptimist</a:t>
            </a:r>
            <a:r>
              <a:rPr lang="da-DK" sz="1200" dirty="0"/>
              <a:t>  International Danmark og </a:t>
            </a:r>
            <a:r>
              <a:rPr lang="da-DK" sz="1200" dirty="0" err="1"/>
              <a:t>Soroptimist</a:t>
            </a:r>
            <a:r>
              <a:rPr lang="da-DK" sz="1200" dirty="0"/>
              <a:t> international Europa.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Fra nu af omtaler vi KPD og </a:t>
            </a:r>
            <a:r>
              <a:rPr lang="da-DK" noProof="0" dirty="0" err="1"/>
              <a:t>KAPDs</a:t>
            </a:r>
            <a:r>
              <a:rPr lang="da-DK" noProof="0" dirty="0"/>
              <a:t> roller under et og omtaler det som KPD for nemheds skyld.</a:t>
            </a:r>
          </a:p>
          <a:p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5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36087-E41A-33AF-D205-7C4FBD874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D23DA89-E115-7FA1-C15E-4420EE204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2A4E29-CDF6-8A38-6137-9AF165080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Formalia: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Valgperiode: 2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KPD er medlem af bestyrelsen Det behøver KAPD ikke at være.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Afgår KPD eller KAPD i valgperioden skal der vælges en 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Der er en række opgaver knyttet til KPD rollen der er beskrevet i funktionsbeskrivelsen.. KPD og KAPD aftaler indbyrdes hvorledes opgaverne fordeles mellem dem.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noProof="0" dirty="0"/>
          </a:p>
          <a:p>
            <a:r>
              <a:rPr lang="da-DK" noProof="0" dirty="0"/>
              <a:t>VED FUNKTIONSPERIODENS AFSLUTNING KPD/KAPD skal ved funktionsperiodens afslutning hurtigst muligt videregive alle informationer, filer og dokumenter til sin efterfølger for at bevare kontinuiteten, samt være til rådighed med hensyn til rådgivning – altså en form for overlevering.</a:t>
            </a:r>
          </a:p>
          <a:p>
            <a:endParaRPr lang="da-DK" noProof="0" dirty="0"/>
          </a:p>
          <a:p>
            <a:r>
              <a:rPr lang="da-DK" noProof="0" dirty="0"/>
              <a:t>Alt er beskrevet i </a:t>
            </a:r>
            <a:r>
              <a:rPr lang="da-DK" noProof="0" dirty="0" err="1"/>
              <a:t>Fuktionsbeskrivelsen</a:t>
            </a:r>
            <a:endParaRPr lang="da-DK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Fra funktionsbeskrivelsen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b="1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dirty="0"/>
              <a:t>KPD har gennem arbejdet i bestyrelsen ansvaret for, at klubben arbejder for og har fokus på SI’s og </a:t>
            </a:r>
            <a:r>
              <a:rPr lang="da-DK" dirty="0" err="1"/>
              <a:t>SIE’s</a:t>
            </a:r>
            <a:r>
              <a:rPr lang="da-DK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  <a:p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027649-9BD7-D7DD-09A4-52FD4A101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2682-035F-F59B-D107-B92C31596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D4AA52C-723A-C27B-6DE8-DDE5FC62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13DD624-6AE8-8615-F63A-AB0F63B5B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KPD’er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bindeled til klubbens medlemmer, Hun sikrer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drives projekter, KPD skal ikke være driveren af projekter.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kommer nye projekter – opfordrer til og understøtter ideer, der kan blive til projekter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Projekterne overholder formalia: dvs. det der skal være for at der er tale om et projekt.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projektbeskrivelse med formål, delmål og success-kriterier. Beskrivelse. Budget. Start og slut osv. Men også andre krav.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indsamlingstilladelser, hvordan man laver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hvad der findes under vejledninger på hjemmesiden: </a:t>
            </a:r>
            <a:r>
              <a:rPr lang="da-DK" dirty="0">
                <a:hlinkClick r:id="rId3"/>
              </a:rPr>
              <a:t>Vejledninger &amp; blanketter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Projekter er indenfor de rammer SIE udstikker. De  5 fokusområdet (kommer senere), vores formål og FN’s mål.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 rapporter laves. NB KPD har den rolle der gør at man kan opdatere Fokusrapporter, Men det er projektgruppen der skal sikre indholdet.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en nær forbindelse til DPD (Distrikt Program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FU (Forretningsudvalget) og SIE (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Europa), så man bl.a. sikrer at det materiale der stilles til rådighed via DPD og på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FU’s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hjemmeside synliggøres i klubberne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Klubben holder fokus på de mål, der sættes af DPD, FU og SIE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Husk at  selvom man har ansvaret er det ikke ensbetydende med at man skal gøre hele arbejdet. Man blot sikre at det sker.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ED8D82-2C90-6F78-97BC-F8DD0A564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80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C0D7-41D5-E81C-8DA8-8C3A4EB5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C5939C-B9EA-4909-0C6B-C6E32DB22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F3EACFC-0005-31D0-80B4-BA5D8E485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Som KPD indgår man i en sammenhæng, der rækker ud over klubberne.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I Danmark er vi opdelt i 3 distrikter.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Fra hvert distrikt vælges to Distrikt Program Directors. </a:t>
            </a:r>
            <a:r>
              <a:rPr lang="da-DK" dirty="0" err="1"/>
              <a:t>DPD’erne</a:t>
            </a:r>
            <a:r>
              <a:rPr lang="da-DK" dirty="0"/>
              <a:t> indgår i DPD komiteen.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DPD </a:t>
            </a:r>
            <a:r>
              <a:rPr lang="da-DK" dirty="0" err="1"/>
              <a:t>kommiteen</a:t>
            </a:r>
            <a:r>
              <a:rPr lang="da-DK" dirty="0"/>
              <a:t> ledes af PD som er bindeleddet til FU og dermed </a:t>
            </a:r>
            <a:r>
              <a:rPr lang="da-DK" dirty="0" err="1"/>
              <a:t>Soroptimist</a:t>
            </a:r>
            <a:r>
              <a:rPr lang="da-DK" dirty="0"/>
              <a:t> International Danmark – som vi kommer til at tale om som det næste.)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Med der er også en direkte tilknytning til SIE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A9D78D-7883-D68B-F538-644F170A6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52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B2E2-085F-2156-7C17-41E993AD3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05A352-2BFF-1024-CC5A-46DF09903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E3722DD-A8A6-265D-74B2-9AD88D5AD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KPD formidling informationer ol. fra DPD komiteen, Tage action på de tiltag vi sende ud </a:t>
            </a:r>
            <a:r>
              <a:rPr lang="da-DK" dirty="0" err="1"/>
              <a:t>f.e.ks</a:t>
            </a:r>
            <a:r>
              <a:rPr lang="da-DK" dirty="0"/>
              <a:t>. I forhold til Orange dage  og 8 marts. Klubberne vælge selv hvordan de vil bruge materialet i klubberne.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Svarer retur på div. Anmodninger vi har til dem.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Orienterer om hvilke projekter klubberne har.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Vi vil bl.a. gerne have klubbernes projekter i DPD nyt.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Gøre jeres projekter synlige, det er </a:t>
            </a:r>
            <a:r>
              <a:rPr lang="da-DK" b="1" dirty="0"/>
              <a:t>DPD komiteen</a:t>
            </a:r>
            <a:r>
              <a:rPr lang="da-DK" dirty="0"/>
              <a:t> der </a:t>
            </a:r>
            <a:r>
              <a:rPr lang="da-DK" b="1" dirty="0"/>
              <a:t>udvælger</a:t>
            </a:r>
            <a:r>
              <a:rPr lang="da-DK" dirty="0"/>
              <a:t> kandidater til den </a:t>
            </a:r>
            <a:r>
              <a:rPr lang="da-DK" b="1" dirty="0"/>
              <a:t>nationale Best Practice Award </a:t>
            </a:r>
            <a:r>
              <a:rPr lang="da-DK" dirty="0"/>
              <a:t>og vælger vinderen. Men de vælger </a:t>
            </a:r>
            <a:r>
              <a:rPr lang="da-DK" b="1" dirty="0"/>
              <a:t>kun mellem</a:t>
            </a:r>
            <a:r>
              <a:rPr lang="da-DK" dirty="0"/>
              <a:t> projekter der har udarbejdet </a:t>
            </a:r>
            <a:r>
              <a:rPr lang="da-DK" b="1" dirty="0"/>
              <a:t>fokusrapport</a:t>
            </a:r>
            <a:r>
              <a:rPr lang="da-DK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Hvad kan KPD forvente af </a:t>
            </a:r>
            <a:r>
              <a:rPr lang="da-DK" dirty="0" err="1"/>
              <a:t>DPD’erne</a:t>
            </a:r>
            <a:r>
              <a:rPr lang="da-DK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Stiller sig til rådighed  til at Hjælper med afklaring af </a:t>
            </a:r>
            <a:r>
              <a:rPr lang="da-DK" dirty="0" err="1"/>
              <a:t>spm</a:t>
            </a:r>
            <a:r>
              <a:rPr lang="da-DK" dirty="0"/>
              <a:t> i forhold til projekter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Sparringspartnere/ inspirator i forhold til klubbens projekter og aktiviteter.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Kommunionation</a:t>
            </a:r>
            <a:r>
              <a:rPr lang="da-DK" dirty="0"/>
              <a:t> om Program Fokus Målene fra SI, SIE og unionsprojekter, FN’s initiativer og kampagner 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Afholde inspirationsmøder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Hjælp hvis der er kuk i adgangen til at oprette og opdatere </a:t>
            </a:r>
            <a:r>
              <a:rPr lang="da-DK" dirty="0" err="1"/>
              <a:t>PFRpå</a:t>
            </a:r>
            <a:r>
              <a:rPr lang="da-DK" dirty="0"/>
              <a:t>  </a:t>
            </a:r>
            <a:r>
              <a:rPr lang="da-DK" dirty="0" err="1"/>
              <a:t>SIE’s</a:t>
            </a:r>
            <a:r>
              <a:rPr lang="da-DK" dirty="0"/>
              <a:t> interne sidehjemmeside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Der er inspirationsmateriale fra DPD på: </a:t>
            </a:r>
            <a:r>
              <a:rPr lang="da-DK" dirty="0">
                <a:hlinkClick r:id="rId3"/>
              </a:rPr>
              <a:t>DPD inspiration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dirty="0"/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+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DPD’erne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kende SIE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præsidentend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arbejdsprogram. Hvad har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SIE’s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præsident fokus på i hende periode, det formidler vi til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KPD’erne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Fokus lige nu er kvinders sundhed.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 unionsprojekter  kan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nævnes.med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fokus på de nye projekter.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FC1FA4-BCDF-8A50-6CFB-251A96270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18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8BBB-EA19-B1A0-3CA6-6518F38F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763876-2DFC-0410-5FDC-CA2AA43C6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CC47D16-601A-68F4-14FA-955BD90B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Sikrer at organisationen har sin berettigelse. Vi skal lave projekter, for at sikre, at vi har vores berettigelse som NGO under FN.</a:t>
            </a:r>
          </a:p>
          <a:p>
            <a:r>
              <a:rPr lang="da-DK" noProof="0" dirty="0"/>
              <a:t>Deltager I L&amp; R</a:t>
            </a:r>
          </a:p>
          <a:p>
            <a:r>
              <a:rPr lang="da-DK" noProof="0" dirty="0"/>
              <a:t>Deltager I andre relevante kurser </a:t>
            </a:r>
            <a:r>
              <a:rPr lang="da-DK" noProof="0" dirty="0" err="1"/>
              <a:t>f,eks</a:t>
            </a:r>
            <a:r>
              <a:rPr lang="da-DK" noProof="0" dirty="0"/>
              <a:t>.: PFR reporter kurser, Fundraising kurser, relevante kurser udbudt af SIE typisk som webinarer (f.eks.:  webinaret om </a:t>
            </a:r>
            <a:r>
              <a:rPr lang="en-US" noProof="0" dirty="0"/>
              <a:t>Female Genital Mutilation </a:t>
            </a:r>
            <a:r>
              <a:rPr lang="da-DK" noProof="0" dirty="0"/>
              <a:t>fredag den 6.2)	</a:t>
            </a:r>
          </a:p>
          <a:p>
            <a:r>
              <a:rPr lang="da-DK" noProof="0" dirty="0"/>
              <a:t>Holder sig orienteret om unionens projekter og formidler disse projekter til klubberne. At de  taler ind I at klubberne støtter op om / deltager I Unionsprojekterne</a:t>
            </a:r>
          </a:p>
          <a:p>
            <a:r>
              <a:rPr lang="da-DK" noProof="0" dirty="0"/>
              <a:t>Har styr på hvad der foregår på unionsniveau.</a:t>
            </a:r>
          </a:p>
          <a:p>
            <a:r>
              <a:rPr lang="da-DK" noProof="0" dirty="0"/>
              <a:t>Skaber begejstring omkring unionens projekter.</a:t>
            </a:r>
          </a:p>
          <a:p>
            <a:r>
              <a:rPr lang="da-DK" noProof="0" dirty="0"/>
              <a:t>Følger med I hvad der sker både på national og Europæisk niveau</a:t>
            </a:r>
          </a:p>
          <a:p>
            <a:endParaRPr lang="da-DK" noProof="0" dirty="0"/>
          </a:p>
          <a:p>
            <a:r>
              <a:rPr lang="da-DK" noProof="0" dirty="0"/>
              <a:t>Hvad kan KPD forvente af FU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Tilbyder kurser der er relevante for Projekter f.eks. Fundraising kurser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Behandler/godkender klubberne ansøgninger om støtte fra Paraply projektere (sker i samarbejde med </a:t>
            </a:r>
            <a:r>
              <a:rPr lang="da-DK" noProof="0" dirty="0" err="1"/>
              <a:t>DPD’erne</a:t>
            </a:r>
            <a:r>
              <a:rPr lang="da-DK" noProof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Sikrer unionsprojekter er godkendt og sikrer at der formildes viden om projekterne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Deler viden om </a:t>
            </a:r>
            <a:r>
              <a:rPr lang="da-DK" noProof="0" dirty="0" err="1"/>
              <a:t>SIE’s</a:t>
            </a:r>
            <a:r>
              <a:rPr lang="da-DK" noProof="0" dirty="0"/>
              <a:t> tiltag herunder </a:t>
            </a:r>
            <a:r>
              <a:rPr lang="da-DK" noProof="0" dirty="0" err="1"/>
              <a:t>SIE’s</a:t>
            </a:r>
            <a:r>
              <a:rPr lang="da-DK" noProof="0" dirty="0"/>
              <a:t> særlige fokusmål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2024 og 2025 havde </a:t>
            </a:r>
            <a:r>
              <a:rPr lang="da-DK" noProof="0" dirty="0" err="1"/>
              <a:t>Hafdis</a:t>
            </a:r>
            <a:r>
              <a:rPr lang="da-DK" noProof="0" dirty="0"/>
              <a:t> som præsident fokus på AI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2026 og 2027 har Sabine Reimann som præsident for SIE fokus på kvinders helbred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a-DK" noProof="0" dirty="0"/>
              <a:t>SIE webinarer: </a:t>
            </a:r>
            <a:r>
              <a:rPr lang="fr-FR" dirty="0">
                <a:hlinkClick r:id="rId3"/>
              </a:rPr>
              <a:t>Online Q&amp;A Session - </a:t>
            </a:r>
            <a:r>
              <a:rPr lang="fr-FR" dirty="0" err="1">
                <a:hlinkClick r:id="rId3"/>
              </a:rPr>
              <a:t>Soroptimist</a:t>
            </a:r>
            <a:r>
              <a:rPr lang="fr-FR" dirty="0">
                <a:hlinkClick r:id="rId3"/>
              </a:rPr>
              <a:t> Europe</a:t>
            </a:r>
            <a:r>
              <a:rPr lang="da-DK" noProof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KPD har gennem arbejdet i bestyrelsen ansvaret for, at klubben arbejder for og har fokus på SI’s og </a:t>
            </a:r>
            <a:r>
              <a:rPr lang="da-DK" noProof="0" dirty="0" err="1"/>
              <a:t>SIE’s</a:t>
            </a:r>
            <a:r>
              <a:rPr lang="da-DK" noProof="0" dirty="0"/>
              <a:t> programmer. Det kan være i form af konkrete projekter, og indhold på klubmøder.</a:t>
            </a:r>
            <a:endParaRPr lang="da-DK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2AED30-F1CC-5553-3802-E3EB4E05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1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D9A8-DAEF-C5BF-B194-8351908B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8A9486E-A70F-6CBB-C875-3E7DC7C6A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065A242-B03E-9C5C-8C8F-A2F7A4BD5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Rapportering. Udarbejd Fokusrapporter på </a:t>
            </a:r>
            <a:r>
              <a:rPr lang="da-DK" dirty="0" err="1"/>
              <a:t>SIE’s</a:t>
            </a:r>
            <a:r>
              <a:rPr lang="da-DK" dirty="0"/>
              <a:t> interne hjemmeside. KPD og KAPD kan udarbejde Fokusrapporter på </a:t>
            </a:r>
            <a:r>
              <a:rPr lang="da-DK" dirty="0" err="1"/>
              <a:t>SIE’s</a:t>
            </a:r>
            <a:r>
              <a:rPr lang="da-DK" dirty="0"/>
              <a:t> hjemmeside </a:t>
            </a:r>
          </a:p>
          <a:p>
            <a:r>
              <a:rPr lang="da-DK" dirty="0"/>
              <a:t>Er der fejl i din profil, så du ikke har adgang kontaktes DPD.</a:t>
            </a:r>
          </a:p>
          <a:p>
            <a:r>
              <a:rPr lang="da-DK" b="1" dirty="0"/>
              <a:t>Evt. indstille sig selv til SIE  Best Practice Award</a:t>
            </a:r>
            <a:r>
              <a:rPr lang="da-DK" dirty="0"/>
              <a:t>. FU skal nok gøre opmærksom på hvornår projekterne skal indstille sig</a:t>
            </a:r>
          </a:p>
          <a:p>
            <a:endParaRPr lang="da-DK" dirty="0"/>
          </a:p>
          <a:p>
            <a:r>
              <a:rPr lang="da-DK" dirty="0"/>
              <a:t>Dykke ned i de projekter der laves af andre klubber i Danmark og resten af Europa – der er et væld af materiale at dykke ned i.</a:t>
            </a:r>
          </a:p>
          <a:p>
            <a:r>
              <a:rPr lang="da-DK" dirty="0"/>
              <a:t>Følg med på </a:t>
            </a:r>
            <a:r>
              <a:rPr lang="da-DK" dirty="0" err="1"/>
              <a:t>SIE’s</a:t>
            </a:r>
            <a:r>
              <a:rPr lang="da-DK" dirty="0"/>
              <a:t> hjemmesiden i forhold til europæiske webinarer.</a:t>
            </a:r>
          </a:p>
          <a:p>
            <a:r>
              <a:rPr lang="da-DK" dirty="0"/>
              <a:t>Deltag i SIE kongresser/ SI kongres</a:t>
            </a:r>
          </a:p>
          <a:p>
            <a:r>
              <a:rPr lang="da-DK" dirty="0"/>
              <a:t>Nordiske dage ( 21-23 august i </a:t>
            </a:r>
            <a:r>
              <a:rPr lang="da-DK" dirty="0" err="1"/>
              <a:t>Turku</a:t>
            </a:r>
            <a:r>
              <a:rPr lang="da-DK" dirty="0"/>
              <a:t>, Finland)</a:t>
            </a:r>
          </a:p>
          <a:p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noProof="0" dirty="0"/>
              <a:t>Deler viden om  </a:t>
            </a:r>
            <a:r>
              <a:rPr lang="da-DK" noProof="0" dirty="0" err="1"/>
              <a:t>SIE’s</a:t>
            </a:r>
            <a:r>
              <a:rPr lang="da-DK" noProof="0" dirty="0"/>
              <a:t> tiltag herunder </a:t>
            </a:r>
            <a:r>
              <a:rPr lang="da-DK" noProof="0" dirty="0" err="1"/>
              <a:t>SIE’s</a:t>
            </a:r>
            <a:r>
              <a:rPr lang="da-DK" noProof="0" dirty="0"/>
              <a:t> særlige fokusmål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2024 og 2025 havde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Hafdís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Karlsdóttir</a:t>
            </a:r>
            <a:r>
              <a:rPr lang="da-DK" noProof="0" dirty="0"/>
              <a:t> som præsident fokus på AI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2026 og 2027 har Sabine Reimann som præsident for SIE fokus på kvinders helbred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noProof="0" dirty="0"/>
              <a:t>SIE webinarer: </a:t>
            </a:r>
            <a:r>
              <a:rPr lang="fr-FR" dirty="0">
                <a:hlinkClick r:id="rId3"/>
              </a:rPr>
              <a:t>Online Q&amp;A Session - Soroptimist Europe</a:t>
            </a:r>
            <a:r>
              <a:rPr lang="da-DK" noProof="0" dirty="0"/>
              <a:t> </a:t>
            </a:r>
          </a:p>
          <a:p>
            <a:endParaRPr lang="da-DK" dirty="0"/>
          </a:p>
          <a:p>
            <a:r>
              <a:rPr lang="da-DK" dirty="0"/>
              <a:t>Hvad kan KPD forvente af SIE:</a:t>
            </a:r>
          </a:p>
          <a:p>
            <a:r>
              <a:rPr lang="da-DK" dirty="0"/>
              <a:t>De holder hjemmesiden opdateret</a:t>
            </a:r>
          </a:p>
          <a:p>
            <a:r>
              <a:rPr lang="da-DK" dirty="0"/>
              <a:t>De revidere/ godkender løbende fokusrapporter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4BA025-8AA9-B3D3-E16B-523295BD1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04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0ED-4F51-40B9-8CAA-90C376315D93}" type="datetime1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62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820C-4AF1-4EF1-9F9E-8FDE11D8090F}" type="datetime1">
              <a:rPr lang="da-DK" smtClean="0"/>
              <a:t>20-02-2026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57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A163-F19E-4911-B3E3-3238EFFA42EA}" type="datetime1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4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6EA5-FADD-42EC-9301-45219E1F4BEE}" type="datetime1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35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cirkel, sort-hvid&#10;&#10;Automatisk genereret beskrivelse">
            <a:extLst>
              <a:ext uri="{FF2B5EF4-FFF2-40B4-BE49-F238E27FC236}">
                <a16:creationId xmlns:a16="http://schemas.microsoft.com/office/drawing/2014/main" id="{21735684-91F4-AE0C-979F-843ECDB69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6082" b="8918"/>
          <a:stretch/>
        </p:blipFill>
        <p:spPr>
          <a:xfrm>
            <a:off x="0" y="-2048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648" y="244599"/>
            <a:ext cx="8229600" cy="1143000"/>
          </a:xfrm>
        </p:spPr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15938"/>
            <a:ext cx="8229600" cy="452596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59B3-DB6C-42ED-9D23-F8EDC92D0C32}" type="datetime1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Billede 10" descr="Et billede, der indeholder skærmbillede, linje/række&#10;&#10;Automatisk genereret beskrivelse">
            <a:extLst>
              <a:ext uri="{FF2B5EF4-FFF2-40B4-BE49-F238E27FC236}">
                <a16:creationId xmlns:a16="http://schemas.microsoft.com/office/drawing/2014/main" id="{8B207DF8-C96D-725B-512D-54B3517B7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378" t="28070" r="13048" b="29109"/>
          <a:stretch/>
        </p:blipFill>
        <p:spPr>
          <a:xfrm>
            <a:off x="0" y="5630779"/>
            <a:ext cx="9144000" cy="1227221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2392B-E515-72B0-8E92-71C703CE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215AC5-2748-B2A7-C5F3-FC4BEEBE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5D76-1F9A-4400-9449-0A5E0C77E7A0}" type="datetime1">
              <a:rPr lang="da-DK" smtClean="0"/>
              <a:t>20-02-2026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D939095-B244-6860-FDEB-69685242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A5ACB3-FC51-F973-261D-726FD435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96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9026-DE6D-4F55-8B27-A8AC8D282954}" type="datetime1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12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8F4E-B5D7-4644-BF40-F2C0994B3CD1}" type="datetime1">
              <a:rPr lang="da-DK" smtClean="0"/>
              <a:t>20-02-2026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51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82BA-9264-4739-B9AD-184E50EC4C23}" type="datetime1">
              <a:rPr lang="da-DK" smtClean="0"/>
              <a:t>20-02-2026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09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3A2E-887F-4158-823D-08C086FEA3BD}" type="datetime1">
              <a:rPr lang="da-DK" smtClean="0"/>
              <a:t>20-02-2026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0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F338-ECBC-44D7-8187-0CFFF3D6C4BD}" type="datetime1">
              <a:rPr lang="da-DK" smtClean="0"/>
              <a:t>20-02-2026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10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B2B0-59F3-4BAA-8E9B-28DA85A8E176}" type="datetime1">
              <a:rPr lang="da-DK" smtClean="0"/>
              <a:t>20-02-2026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DA01-7A54-4A3F-A1F1-E3126FE86F60}" type="datetime1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60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wp-content/uploads/2022/12/0.52-KPD-og-KAPD.pdf" TargetMode="External"/><Relationship Id="rId7" Type="http://schemas.openxmlformats.org/officeDocument/2006/relationships/hyperlink" Target="https://www.soroptimist-danmark.dk/wp-content/uploads/2021/10/Log-into-Member-Area-E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roptimist-danmark.dk/rpd-pd-apd-programomraadet/" TargetMode="External"/><Relationship Id="rId5" Type="http://schemas.openxmlformats.org/officeDocument/2006/relationships/hyperlink" Target="https://www.soroptimist-danmark.dk/kampagnemateriale/" TargetMode="External"/><Relationship Id="rId4" Type="http://schemas.openxmlformats.org/officeDocument/2006/relationships/hyperlink" Target="https://www.soroptimist-danmark.dk/orange-dage-2022-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D935F-77C5-89A8-486E-0B953ECB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D2C67F-B169-51E6-207F-BB33B0EA2E97}"/>
              </a:ext>
            </a:extLst>
          </p:cNvPr>
          <p:cNvSpPr txBox="1">
            <a:spLocks/>
          </p:cNvSpPr>
          <p:nvPr/>
        </p:nvSpPr>
        <p:spPr>
          <a:xfrm>
            <a:off x="711203" y="1547586"/>
            <a:ext cx="4941019" cy="414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/>
              <a:t>Velkommen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V/ DPD for Distrikt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DPD Rita Offersen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PD Christine Raun 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pic>
        <p:nvPicPr>
          <p:cNvPr id="7" name="Billede 6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06E4C2EF-61BB-BCB8-41DE-56A4CE3A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DCE1DC7-0B79-1671-9E49-F5D396D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47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4D67-BDF6-45BB-6C5C-4A78059A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F15F-2CB0-4339-765D-BA960138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Projektmål og -typer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15743C-4452-8FF9-DBCC-A75963B1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3863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Unions projekter</a:t>
            </a:r>
          </a:p>
          <a:p>
            <a:pPr marL="0" indent="0">
              <a:buNone/>
            </a:pPr>
            <a:r>
              <a:rPr lang="da-DK" sz="2200" dirty="0"/>
              <a:t>Distrikts projekter</a:t>
            </a:r>
          </a:p>
          <a:p>
            <a:pPr marL="0" indent="0">
              <a:buNone/>
            </a:pPr>
            <a:r>
              <a:rPr lang="da-DK" sz="2200" dirty="0"/>
              <a:t>Klub Projekter</a:t>
            </a:r>
          </a:p>
          <a:p>
            <a:pPr marL="0" indent="0">
              <a:buNone/>
            </a:pPr>
            <a:r>
              <a:rPr lang="da-DK" sz="2200" dirty="0"/>
              <a:t>Project Matching</a:t>
            </a:r>
          </a:p>
          <a:p>
            <a:pPr marL="0" indent="0">
              <a:buNone/>
            </a:pPr>
            <a:r>
              <a:rPr lang="da-DK" sz="2200" dirty="0"/>
              <a:t>Paraplyprojekter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2000" dirty="0"/>
              <a:t>Projekter i Samarbejde med andre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Link til projekttyper:</a:t>
            </a:r>
          </a:p>
          <a:p>
            <a:pPr marL="0" indent="0">
              <a:buNone/>
            </a:pPr>
            <a:r>
              <a:rPr lang="da-DK" sz="1600" dirty="0"/>
              <a:t>https://www.soroptimist-danmark.dk/wp-content/uploads/2024/08/Projekttyper-i-SI-Danmark.pdf</a:t>
            </a:r>
          </a:p>
        </p:txBody>
      </p:sp>
      <p:pic>
        <p:nvPicPr>
          <p:cNvPr id="6" name="Billede 5" descr="Et billede, der indeholder tekst, skærmbillede, Font/skrifttype, logo&#10;&#10;AI-genereret indhold kan være ukorrekt.">
            <a:extLst>
              <a:ext uri="{FF2B5EF4-FFF2-40B4-BE49-F238E27FC236}">
                <a16:creationId xmlns:a16="http://schemas.microsoft.com/office/drawing/2014/main" id="{679CBBCE-25C6-F3B7-BD26-0602EF200B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00" y="1307422"/>
            <a:ext cx="1992787" cy="2005203"/>
          </a:xfrm>
          <a:prstGeom prst="rect">
            <a:avLst/>
          </a:prstGeom>
        </p:spPr>
      </p:pic>
      <p:pic>
        <p:nvPicPr>
          <p:cNvPr id="8" name="Billede 7" descr="Et billede, der indeholder tekst, skærmbillede, logo, plakat&#10;&#10;AI-genereret indhold kan være ukorrekt.">
            <a:extLst>
              <a:ext uri="{FF2B5EF4-FFF2-40B4-BE49-F238E27FC236}">
                <a16:creationId xmlns:a16="http://schemas.microsoft.com/office/drawing/2014/main" id="{66C50490-EA33-E6DB-1CCA-4E634597B0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687" y="1320485"/>
            <a:ext cx="2054867" cy="2030035"/>
          </a:xfrm>
          <a:prstGeom prst="rect">
            <a:avLst/>
          </a:prstGeom>
        </p:spPr>
      </p:pic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949A89D-0263-C8D6-037D-1881C57036D4}"/>
              </a:ext>
            </a:extLst>
          </p:cNvPr>
          <p:cNvSpPr/>
          <p:nvPr/>
        </p:nvSpPr>
        <p:spPr>
          <a:xfrm>
            <a:off x="5447211" y="1320485"/>
            <a:ext cx="692332" cy="6520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55257C11-1241-B8AD-B0C5-48BECE951195}"/>
              </a:ext>
            </a:extLst>
          </p:cNvPr>
          <p:cNvSpPr/>
          <p:nvPr/>
        </p:nvSpPr>
        <p:spPr>
          <a:xfrm>
            <a:off x="6109064" y="1316129"/>
            <a:ext cx="692332" cy="6520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F297DCD1-7284-CC75-E6EC-203AFDCCC871}"/>
              </a:ext>
            </a:extLst>
          </p:cNvPr>
          <p:cNvSpPr/>
          <p:nvPr/>
        </p:nvSpPr>
        <p:spPr>
          <a:xfrm>
            <a:off x="5451562" y="2004111"/>
            <a:ext cx="692332" cy="6520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23238FDB-533C-D5DA-4EED-A32AC71C9673}"/>
              </a:ext>
            </a:extLst>
          </p:cNvPr>
          <p:cNvSpPr/>
          <p:nvPr/>
        </p:nvSpPr>
        <p:spPr>
          <a:xfrm>
            <a:off x="4781005" y="1999755"/>
            <a:ext cx="692332" cy="6520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7EAD0004-5F53-1339-3883-556C5ADFE2F1}"/>
              </a:ext>
            </a:extLst>
          </p:cNvPr>
          <p:cNvSpPr/>
          <p:nvPr/>
        </p:nvSpPr>
        <p:spPr>
          <a:xfrm>
            <a:off x="6788687" y="1984020"/>
            <a:ext cx="692332" cy="6520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08649CF-A10B-0266-2A1C-B2940FA8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04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AD17B-03F2-5F58-F1EE-004D00D4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et projekt?</a:t>
            </a:r>
          </a:p>
        </p:txBody>
      </p:sp>
      <p:pic>
        <p:nvPicPr>
          <p:cNvPr id="5" name="Billede 4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93404F29-DEEE-6819-4796-79FAC25F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8940"/>
            <a:ext cx="4403824" cy="281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461B19-3A6F-C2DA-D366-84CE2B2A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Definition</a:t>
            </a:r>
          </a:p>
          <a:p>
            <a:pPr marL="0" indent="0">
              <a:buNone/>
            </a:pPr>
            <a:r>
              <a:rPr lang="da-DK" sz="2200" dirty="0"/>
              <a:t>Et projekt er en opgave, der har:</a:t>
            </a:r>
          </a:p>
          <a:p>
            <a:r>
              <a:rPr lang="da-DK" sz="2200" dirty="0"/>
              <a:t>et specifikt mål – en enkeltstående opgave</a:t>
            </a:r>
          </a:p>
          <a:p>
            <a:r>
              <a:rPr lang="da-DK" sz="2200" dirty="0"/>
              <a:t>en afgrænset tidsperiode</a:t>
            </a:r>
          </a:p>
          <a:p>
            <a:r>
              <a:rPr lang="da-DK" sz="2200" dirty="0"/>
              <a:t>afgrænsede ressourcer – sit eget budget</a:t>
            </a:r>
          </a:p>
          <a:p>
            <a:r>
              <a:rPr lang="da-DK" sz="2200" dirty="0"/>
              <a:t>en midlertidig organisation.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297233-4C05-987B-81AD-417AA504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14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DF784-1753-B12E-C5FA-83A6121A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972DF-02C3-CC8D-FB50-1726D32F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et </a:t>
            </a:r>
            <a:r>
              <a:rPr lang="da-DK" b="1" dirty="0" err="1"/>
              <a:t>soroptimistprojekt</a:t>
            </a:r>
            <a:r>
              <a:rPr lang="da-DK" b="1" dirty="0"/>
              <a:t>?</a:t>
            </a:r>
          </a:p>
        </p:txBody>
      </p:sp>
      <p:pic>
        <p:nvPicPr>
          <p:cNvPr id="4" name="Billede 3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340C768A-6EE3-A925-6002-231AB6B8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096" y="3537411"/>
            <a:ext cx="3764727" cy="240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AF9DBE-9F90-1210-AEB7-4C82FB6AB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600"/>
            <a:ext cx="8250048" cy="4654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For os er det vigtigt at projektet</a:t>
            </a:r>
          </a:p>
          <a:p>
            <a:r>
              <a:rPr lang="da-DK" sz="2000" dirty="0"/>
              <a:t>Skaber varige forbedringer for kvinder og piger</a:t>
            </a:r>
          </a:p>
          <a:p>
            <a:r>
              <a:rPr lang="da-DK" sz="2000" dirty="0"/>
              <a:t>Understøtter vores fokusområder</a:t>
            </a:r>
          </a:p>
          <a:p>
            <a:r>
              <a:rPr lang="da-DK" sz="2000" dirty="0"/>
              <a:t>Relateres til FN’s verdensmål</a:t>
            </a:r>
          </a:p>
          <a:p>
            <a:r>
              <a:rPr lang="da-DK" sz="2000" dirty="0"/>
              <a:t>Har en Projektbeskrivelse</a:t>
            </a:r>
          </a:p>
          <a:p>
            <a:r>
              <a:rPr lang="da-DK" sz="2000" dirty="0"/>
              <a:t>Har en fokus rapport (PFR)</a:t>
            </a:r>
          </a:p>
          <a:p>
            <a:r>
              <a:rPr lang="da-DK" sz="2000" dirty="0" err="1"/>
              <a:t>Advocacy</a:t>
            </a:r>
            <a:r>
              <a:rPr lang="da-DK" sz="2000" dirty="0"/>
              <a:t> er også et projekt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Et projekt er ikke:</a:t>
            </a:r>
          </a:p>
          <a:p>
            <a:r>
              <a:rPr lang="da-DK" sz="2000" dirty="0"/>
              <a:t>Ren </a:t>
            </a:r>
            <a:r>
              <a:rPr lang="da-DK" sz="2000" dirty="0" err="1"/>
              <a:t>money-making</a:t>
            </a:r>
            <a:endParaRPr lang="da-DK" sz="2000" dirty="0"/>
          </a:p>
          <a:p>
            <a:r>
              <a:rPr lang="da-DK" sz="2000" dirty="0"/>
              <a:t>Donation </a:t>
            </a:r>
          </a:p>
          <a:p>
            <a:pPr lvl="1"/>
            <a:r>
              <a:rPr lang="da-DK" sz="1600" dirty="0"/>
              <a:t>(men donationer kan blive til et projekt)</a:t>
            </a:r>
          </a:p>
        </p:txBody>
      </p:sp>
      <p:pic>
        <p:nvPicPr>
          <p:cNvPr id="6" name="Billede 5" descr="Et billede, der indeholder gul, Font/skrifttype, logo, design&#10;&#10;AI-genereret indhold kan være ukorrekt.">
            <a:extLst>
              <a:ext uri="{FF2B5EF4-FFF2-40B4-BE49-F238E27FC236}">
                <a16:creationId xmlns:a16="http://schemas.microsoft.com/office/drawing/2014/main" id="{5334DC5B-D8AE-C500-F21E-8932D12E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0894">
            <a:off x="5773783" y="1618263"/>
            <a:ext cx="1264451" cy="669783"/>
          </a:xfrm>
          <a:prstGeom prst="rect">
            <a:avLst/>
          </a:prstGeom>
        </p:spPr>
      </p:pic>
      <p:pic>
        <p:nvPicPr>
          <p:cNvPr id="8" name="Billede 7" descr="Et billede, der indeholder tekst, Font/skrifttype, skærmbillede, vand/blågrøn&#10;&#10;AI-genereret indhold kan være ukorrekt.">
            <a:extLst>
              <a:ext uri="{FF2B5EF4-FFF2-40B4-BE49-F238E27FC236}">
                <a16:creationId xmlns:a16="http://schemas.microsoft.com/office/drawing/2014/main" id="{9B0AE44C-8E14-D4B2-A4ED-98CC911FA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8592">
            <a:off x="6447871" y="2350509"/>
            <a:ext cx="1264451" cy="666825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BEE2964-548B-3F8B-F043-0F038125C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6665">
            <a:off x="6863209" y="999802"/>
            <a:ext cx="1264450" cy="682302"/>
          </a:xfrm>
          <a:prstGeom prst="rect">
            <a:avLst/>
          </a:prstGeom>
        </p:spPr>
      </p:pic>
      <p:pic>
        <p:nvPicPr>
          <p:cNvPr id="12" name="Billede 11" descr="Et billede, der indeholder tekst, Font/skrifttype, design&#10;&#10;AI-genereret indhold kan være ukorrekt.">
            <a:extLst>
              <a:ext uri="{FF2B5EF4-FFF2-40B4-BE49-F238E27FC236}">
                <a16:creationId xmlns:a16="http://schemas.microsoft.com/office/drawing/2014/main" id="{233C5969-14C8-3594-6B26-55EFA38F5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374" y="1643826"/>
            <a:ext cx="1264450" cy="670158"/>
          </a:xfrm>
          <a:prstGeom prst="rect">
            <a:avLst/>
          </a:prstGeom>
        </p:spPr>
      </p:pic>
      <p:pic>
        <p:nvPicPr>
          <p:cNvPr id="14" name="Billede 13" descr="Et billede, der indeholder tekst, Font/skrifttype, grøn, logo&#10;&#10;AI-genereret indhold kan være ukorrekt.">
            <a:extLst>
              <a:ext uri="{FF2B5EF4-FFF2-40B4-BE49-F238E27FC236}">
                <a16:creationId xmlns:a16="http://schemas.microsoft.com/office/drawing/2014/main" id="{0A1791C1-E9D7-6A54-E6B8-E024BACB8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4365">
            <a:off x="7543296" y="3027470"/>
            <a:ext cx="1264450" cy="660255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375F4C-7EBF-D771-A053-CD877FF7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260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Ansigt, tegneserie, tekst, clipart&#10;&#10;AI-genereret indhold kan være ukorrekt.">
            <a:extLst>
              <a:ext uri="{FF2B5EF4-FFF2-40B4-BE49-F238E27FC236}">
                <a16:creationId xmlns:a16="http://schemas.microsoft.com/office/drawing/2014/main" id="{25B8FDCB-E360-D838-5CF8-01303F4D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83" y="1400664"/>
            <a:ext cx="2694250" cy="395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1DD635-1048-776F-2FE7-94215B12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Dokumentation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E2D3A1-5FC9-39C3-C706-16F7F6C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Projekt beskrivelse</a:t>
            </a:r>
          </a:p>
          <a:p>
            <a:r>
              <a:rPr lang="da-DK" sz="2800" dirty="0"/>
              <a:t>Registrering på SI Danmarks Hjemmeside</a:t>
            </a:r>
          </a:p>
          <a:p>
            <a:r>
              <a:rPr lang="da-DK" sz="2800" dirty="0"/>
              <a:t>Det gule skema.</a:t>
            </a:r>
          </a:p>
          <a:p>
            <a:r>
              <a:rPr lang="da-DK" sz="2800" dirty="0"/>
              <a:t>Fokusrapport (PFR)</a:t>
            </a:r>
          </a:p>
          <a:p>
            <a:r>
              <a:rPr lang="da-DK" sz="2800" dirty="0"/>
              <a:t>Klubbernes egen hjemmeside er også </a:t>
            </a:r>
          </a:p>
          <a:p>
            <a:pPr marL="0" indent="0">
              <a:buNone/>
            </a:pPr>
            <a:r>
              <a:rPr lang="da-DK" sz="2800" dirty="0"/>
              <a:t> et vindue ud mod verden.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18C0BE-DCC8-A64D-D4C2-D1C59FA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00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81FCC1-574B-6285-32FA-478B60BF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kan du finde mere viden om dine opgaver:</a:t>
            </a:r>
          </a:p>
          <a:p>
            <a:r>
              <a:rPr lang="da-DK" dirty="0"/>
              <a:t>SI </a:t>
            </a:r>
            <a:r>
              <a:rPr lang="da-DK" dirty="0" err="1"/>
              <a:t>DKs</a:t>
            </a:r>
            <a:r>
              <a:rPr lang="da-DK" dirty="0"/>
              <a:t> hjemmeside</a:t>
            </a:r>
          </a:p>
          <a:p>
            <a:r>
              <a:rPr lang="da-DK" dirty="0"/>
              <a:t>Distriktsmøde</a:t>
            </a:r>
          </a:p>
          <a:p>
            <a:r>
              <a:rPr lang="da-DK" dirty="0"/>
              <a:t>Årets webinarer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30930D-66FB-6FA8-ABB2-64F3EEAE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13C87F92-03F3-EBFB-B3EC-ABCD0DFC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B8C80B4-0D00-4BB0-5F4E-878B6927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02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4A19A-3B73-43C3-8B6D-A3A2A5DA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Nyttige links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A3D0B1-A999-D1D8-778A-D4561EB9A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Funktionsbeskrivelsen</a:t>
            </a:r>
            <a:r>
              <a:rPr lang="en-US" sz="1800" dirty="0"/>
              <a:t>  for </a:t>
            </a:r>
            <a:r>
              <a:rPr lang="en-US" sz="1800" dirty="0">
                <a:hlinkClick r:id="rId3"/>
              </a:rPr>
              <a:t>KPD </a:t>
            </a:r>
            <a:r>
              <a:rPr lang="en-US" sz="1800" dirty="0" err="1">
                <a:hlinkClick r:id="rId3"/>
              </a:rPr>
              <a:t>og</a:t>
            </a:r>
            <a:r>
              <a:rPr lang="en-US" sz="1800" dirty="0">
                <a:hlinkClick r:id="rId3"/>
              </a:rPr>
              <a:t> KAPD </a:t>
            </a:r>
            <a:r>
              <a:rPr lang="en-US" sz="1800" dirty="0" err="1"/>
              <a:t>rollen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SI </a:t>
            </a:r>
            <a:r>
              <a:rPr lang="en-US" sz="1800" dirty="0" err="1"/>
              <a:t>Danmarks</a:t>
            </a:r>
            <a:r>
              <a:rPr lang="en-US" sz="1800" dirty="0"/>
              <a:t> </a:t>
            </a:r>
            <a:r>
              <a:rPr lang="en-US" sz="1800" dirty="0" err="1"/>
              <a:t>Hjemmeside</a:t>
            </a:r>
            <a:r>
              <a:rPr lang="en-US" sz="1800" dirty="0"/>
              <a:t>.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Orange dage: </a:t>
            </a:r>
            <a:r>
              <a:rPr lang="da-DK" sz="1800" dirty="0">
                <a:hlinkClick r:id="rId4"/>
              </a:rPr>
              <a:t>Orange dage 2025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8. marts: </a:t>
            </a:r>
            <a:r>
              <a:rPr lang="da-DK" sz="1800" dirty="0">
                <a:hlinkClick r:id="rId5"/>
              </a:rPr>
              <a:t>IWD 2025 – 8.marts, kvindernes internationale kampdag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DPD nyt: kommer på mail til KPD og kan læses her: </a:t>
            </a:r>
            <a:r>
              <a:rPr lang="da-DK" sz="1800" dirty="0">
                <a:hlinkClick r:id="rId6"/>
              </a:rPr>
              <a:t>DPD Nyt – Soroptimist International Danmark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Hvordan opretter man en profil på SIE ekstranet: </a:t>
            </a:r>
            <a:r>
              <a:rPr lang="da-DK" sz="1800" dirty="0">
                <a:hlinkClick r:id="rId7"/>
              </a:rPr>
              <a:t>Log-into-Member-Area-EN.pdf</a:t>
            </a: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B75A6C-BFB2-58F4-EBDF-9D692885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86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FE78E0-E7FC-51E8-5205-562ED9DB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11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r>
              <a:rPr lang="da-DK" sz="4400" dirty="0"/>
              <a:t>Tak for i aften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EEB059-1CF2-6C36-1554-3EF5E29A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A074223A-600C-FB7A-B615-0FE692EC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3DD4943-F258-6484-19C8-FF682FD3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6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3E385-20F5-AB0D-8B0A-6A54CDD7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snak om aftenens tema</a:t>
            </a:r>
          </a:p>
        </p:txBody>
      </p:sp>
      <p:pic>
        <p:nvPicPr>
          <p:cNvPr id="4" name="Billede 3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4601AFD3-3E8A-7CF8-044C-6BF0E1B4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28940"/>
            <a:ext cx="4403824" cy="281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42F764-811F-F020-C623-F2387651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syntes du er det mest inspirerende ved opgaven som KPD og KAPD</a:t>
            </a:r>
          </a:p>
          <a:p>
            <a:r>
              <a:rPr lang="da-DK" dirty="0"/>
              <a:t>Hvad tænker du, kunne hjælpe dig med at udfylde rolle endnu bedre.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B671530-035F-CCA2-1E3C-F9C4F246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7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F4555-6784-821A-05CB-4A4A6A26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6E6A6C7D-96D1-C6DA-16B0-2FD94592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FFDA99-BC4A-2E35-0F09-3D174BCC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BB6DC77-C69D-1579-0036-C725DE6EC0A5}"/>
              </a:ext>
            </a:extLst>
          </p:cNvPr>
          <p:cNvSpPr txBox="1">
            <a:spLocks/>
          </p:cNvSpPr>
          <p:nvPr/>
        </p:nvSpPr>
        <p:spPr>
          <a:xfrm>
            <a:off x="477648" y="1422071"/>
            <a:ext cx="4290295" cy="414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/>
              <a:t>Dagsorden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KPD Og </a:t>
            </a:r>
            <a:r>
              <a:rPr lang="da-DK" sz="2000" dirty="0" err="1"/>
              <a:t>KAPD’s</a:t>
            </a:r>
            <a:r>
              <a:rPr lang="da-DK" sz="2000" dirty="0"/>
              <a:t> rolle og ansvar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Projekter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Dokumentation inkl. Fokusrapporter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00" dirty="0"/>
              <a:t>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C803B2C-9C8D-5FF1-57C3-3C01118A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7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21F24BAA-E053-B63A-D8EB-A887125E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28" y="1723787"/>
            <a:ext cx="4115883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AF8E17-EE78-9A9E-15D7-A2721879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KPD</a:t>
            </a:r>
            <a:r>
              <a:rPr lang="da-DK" sz="2000" dirty="0"/>
              <a:t>: 	Klub Program </a:t>
            </a:r>
            <a:r>
              <a:rPr lang="da-DK" sz="2000" dirty="0" err="1"/>
              <a:t>Director</a:t>
            </a: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KAPD</a:t>
            </a:r>
            <a:r>
              <a:rPr lang="da-DK" sz="2000" dirty="0"/>
              <a:t>: 	Klub Assistent Program </a:t>
            </a:r>
            <a:r>
              <a:rPr lang="da-DK" sz="2000" dirty="0" err="1"/>
              <a:t>Director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Formalia</a:t>
            </a:r>
          </a:p>
          <a:p>
            <a:r>
              <a:rPr lang="da-DK" sz="2000" dirty="0"/>
              <a:t>Opgaver i forhold til Klubben</a:t>
            </a:r>
          </a:p>
          <a:p>
            <a:r>
              <a:rPr lang="da-DK" sz="2000" dirty="0"/>
              <a:t>Opgaver i forhold til Distriktet</a:t>
            </a:r>
          </a:p>
          <a:p>
            <a:r>
              <a:rPr lang="da-DK" sz="2000" dirty="0"/>
              <a:t>Opgaver i forhold til SI Danmark</a:t>
            </a:r>
          </a:p>
          <a:p>
            <a:r>
              <a:rPr lang="da-DK" sz="2000" dirty="0"/>
              <a:t>Opgaver i forhold til SI Europa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DEC979-6D31-58D7-4331-7690C2F1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49BDD269-319F-6E07-E9B1-00753B72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5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6A10-782F-E872-A4B3-0B36DB37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7B7466-C5D1-4AB1-EF75-727D977A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400" b="1" dirty="0"/>
              <a:t>Formalia</a:t>
            </a:r>
          </a:p>
          <a:p>
            <a:r>
              <a:rPr lang="da-DK" sz="2000" dirty="0"/>
              <a:t>2 årig valgperiode</a:t>
            </a:r>
          </a:p>
          <a:p>
            <a:r>
              <a:rPr lang="da-DK" sz="2000" dirty="0"/>
              <a:t>KPD medlem af bestyrelsen</a:t>
            </a:r>
          </a:p>
          <a:p>
            <a:r>
              <a:rPr lang="da-DK" sz="2000" dirty="0"/>
              <a:t>KAPD fungerer som suppleant for KPD</a:t>
            </a:r>
          </a:p>
          <a:p>
            <a:r>
              <a:rPr lang="da-DK" sz="2000" dirty="0"/>
              <a:t>KPD og KAPD fordeler opgaverne imellem sig</a:t>
            </a:r>
          </a:p>
          <a:p>
            <a:r>
              <a:rPr lang="da-DK" sz="2000" dirty="0"/>
              <a:t>Ansvar for videregivelse af informationer til </a:t>
            </a:r>
          </a:p>
          <a:p>
            <a:pPr marL="0" indent="0">
              <a:buNone/>
            </a:pPr>
            <a:r>
              <a:rPr lang="da-DK" sz="2000" dirty="0"/>
              <a:t>      sin efterfølger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F86522-826F-65D5-4F40-E5FDE9BE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pic>
        <p:nvPicPr>
          <p:cNvPr id="2" name="Billede 1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792092A2-F859-C474-CFEB-7E74FBFE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03" y="1723787"/>
            <a:ext cx="3512172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18FC9A-438F-1F84-9DAE-4E3CB19A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9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EF419-2646-344D-7AEF-91A69425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FEBBF462-01F1-F0E6-C575-33E73259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03" y="1723787"/>
            <a:ext cx="3512172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387F36-2661-CBF1-29A1-DCE6ED58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19" y="1431699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400" b="1" dirty="0"/>
              <a:t>Opgaver i forhold til Klubben</a:t>
            </a:r>
          </a:p>
          <a:p>
            <a:r>
              <a:rPr lang="da-DK" sz="2000" dirty="0"/>
              <a:t>Bindeled til Unionens DPD-komite</a:t>
            </a:r>
          </a:p>
          <a:p>
            <a:r>
              <a:rPr lang="da-DK" sz="2000" dirty="0"/>
              <a:t>Bistå klubben i projektarbejdet </a:t>
            </a:r>
          </a:p>
          <a:p>
            <a:r>
              <a:rPr lang="da-DK" sz="2000" dirty="0"/>
              <a:t>Holde sig orienteret bl.a. via DPD-Nyt</a:t>
            </a:r>
          </a:p>
          <a:p>
            <a:r>
              <a:rPr lang="da-DK" sz="2000" dirty="0"/>
              <a:t>Fokus på SI og </a:t>
            </a:r>
            <a:r>
              <a:rPr lang="da-DK" sz="2000" dirty="0" err="1"/>
              <a:t>SIE’s</a:t>
            </a:r>
            <a:r>
              <a:rPr lang="da-DK" sz="2000" dirty="0"/>
              <a:t> programmer</a:t>
            </a:r>
          </a:p>
          <a:p>
            <a:r>
              <a:rPr lang="da-DK" sz="2000" dirty="0"/>
              <a:t>Holde klubben orienteret  herom</a:t>
            </a:r>
          </a:p>
          <a:p>
            <a:r>
              <a:rPr lang="da-DK" sz="2000" dirty="0"/>
              <a:t>Taleret på alle klubmøder</a:t>
            </a:r>
          </a:p>
          <a:p>
            <a:r>
              <a:rPr lang="da-DK" sz="2000" dirty="0"/>
              <a:t>Ansvar for indberetning af Fokusrapporter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EC25F3B-FD21-F76C-DA67-554043D4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2D31C7D-1D3D-84D6-8387-7596E408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DA613-5171-8A1C-DD83-2A18672B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3F90CFDF-0391-49D9-DCF5-BE91946A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50" y="4898901"/>
            <a:ext cx="1516550" cy="1143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E276D5-4652-5756-6FA2-03D881C0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8DDB3A-107B-D3D0-AC30-038287BB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1216080"/>
            <a:ext cx="4262438" cy="361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F0BDA3-F25B-C2E9-825E-BDA75247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4704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dirty="0"/>
              <a:t>Opgaver i forhold til Klubben</a:t>
            </a:r>
          </a:p>
          <a:p>
            <a:r>
              <a:rPr lang="da-DK" sz="2000" b="1" dirty="0"/>
              <a:t>Opgaver i forhold til Distriktet</a:t>
            </a:r>
          </a:p>
          <a:p>
            <a:r>
              <a:rPr lang="da-DK" sz="2000" b="1" dirty="0"/>
              <a:t>Opgaver i forhold til SI Danmark</a:t>
            </a:r>
          </a:p>
          <a:p>
            <a:r>
              <a:rPr lang="da-DK" sz="2000" b="1" dirty="0"/>
              <a:t>Opgaver i forhold til SI Europa</a:t>
            </a:r>
            <a:endParaRPr lang="da-DK" b="1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E32B64-CF24-475C-2483-BD2332D9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95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A271-A8E6-CB9C-C43F-A1AB698D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F11A137-4EEA-1597-FAB8-F8DBECA6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8D9544-05F3-D1E8-0C5B-1716B7DB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9"/>
            <a:ext cx="8490155" cy="4029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200" b="1" dirty="0"/>
              <a:t>Opgaver i forhold til DPD Komiteen</a:t>
            </a:r>
          </a:p>
          <a:p>
            <a:r>
              <a:rPr lang="da-DK" sz="2000" dirty="0"/>
              <a:t>Formidle informationer fra DPD </a:t>
            </a:r>
          </a:p>
          <a:p>
            <a:r>
              <a:rPr lang="da-DK" sz="2000" dirty="0"/>
              <a:t>Give Ad hoc tilbagemeldinger til DPD</a:t>
            </a:r>
          </a:p>
          <a:p>
            <a:r>
              <a:rPr lang="da-DK" sz="2000" dirty="0"/>
              <a:t>Orientere om klubbens projekter</a:t>
            </a:r>
          </a:p>
          <a:p>
            <a:r>
              <a:rPr lang="da-DK" sz="2000" dirty="0"/>
              <a:t>Deltage i møder, kurser og webinarer</a:t>
            </a:r>
          </a:p>
          <a:p>
            <a:r>
              <a:rPr lang="da-DK" sz="2000" dirty="0"/>
              <a:t>Synliggøre klubbens projekter via PFR</a:t>
            </a:r>
          </a:p>
          <a:p>
            <a:r>
              <a:rPr lang="da-DK" sz="2000" dirty="0"/>
              <a:t>Bruge DPD som sparringspartner</a:t>
            </a:r>
          </a:p>
          <a:p>
            <a:r>
              <a:rPr lang="da-DK" sz="2000" dirty="0"/>
              <a:t>Holde sig orienteret på SI’s hjemmeside og via DPD-Nyt</a:t>
            </a:r>
          </a:p>
        </p:txBody>
      </p:sp>
      <p:pic>
        <p:nvPicPr>
          <p:cNvPr id="2" name="Billede 1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9A8EAB69-DD67-D022-76B0-8AEC9C51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03" y="1723787"/>
            <a:ext cx="3512172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DC453F-0FB5-3CCF-F8D3-95AC235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36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0BB5-AF54-DF43-DAD0-9AAA32515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11185B9A-7729-797B-8A5F-374EB7B0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70" y="1424346"/>
            <a:ext cx="3811083" cy="291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BD587B-93D6-EB0B-B95E-0AD27C69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pPr marL="0" indent="0">
              <a:buNone/>
            </a:pPr>
            <a:r>
              <a:rPr lang="da-DK" sz="2400" b="1" dirty="0"/>
              <a:t>Opgaver i forhold til SI Danmark</a:t>
            </a:r>
          </a:p>
          <a:p>
            <a:r>
              <a:rPr lang="da-DK" sz="2000" dirty="0"/>
              <a:t>Sikre SI’s berettigelse /projekter/PFR</a:t>
            </a:r>
          </a:p>
          <a:p>
            <a:r>
              <a:rPr lang="da-DK" sz="2000" dirty="0"/>
              <a:t>Deltage i info møder og L&amp;R</a:t>
            </a:r>
          </a:p>
          <a:p>
            <a:r>
              <a:rPr lang="da-DK" sz="2000" dirty="0"/>
              <a:t>Deltage i relevante tiltag fra SI DK</a:t>
            </a:r>
          </a:p>
          <a:p>
            <a:r>
              <a:rPr lang="da-DK" sz="2000" dirty="0"/>
              <a:t>Formidle videre til klubben</a:t>
            </a:r>
          </a:p>
          <a:p>
            <a:r>
              <a:rPr lang="da-DK" sz="2000" dirty="0"/>
              <a:t>Holde sig orienteret om unionens projekter </a:t>
            </a:r>
          </a:p>
          <a:p>
            <a:r>
              <a:rPr lang="da-DK" sz="2000" dirty="0"/>
              <a:t>Holde sig orienteret på SI DK’s hjemmeside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62F03C-DCA7-3E65-FF45-5A4131A8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1576CB8-09A5-F60B-49B2-E0B1E0C6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8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9FCA-4322-6B63-82E9-AEFD5458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AE37C09D-6BDF-61B2-6D39-ECBAC692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58" y="1723787"/>
            <a:ext cx="3499680" cy="257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354FF-B604-EE47-F9F7-39554ADA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587874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400" b="1" noProof="0" dirty="0"/>
              <a:t>Opgaver i forhold til SI Europa</a:t>
            </a:r>
          </a:p>
          <a:p>
            <a:r>
              <a:rPr lang="da-DK" sz="2000" dirty="0"/>
              <a:t>Formidle </a:t>
            </a:r>
            <a:r>
              <a:rPr lang="da-DK" sz="2000" dirty="0" err="1"/>
              <a:t>SIE’s</a:t>
            </a:r>
            <a:r>
              <a:rPr lang="da-DK" sz="2000" dirty="0"/>
              <a:t> program til klubben</a:t>
            </a:r>
          </a:p>
          <a:p>
            <a:r>
              <a:rPr lang="da-DK" sz="2000" dirty="0"/>
              <a:t>Understøt klubbens deltagelse heri</a:t>
            </a:r>
          </a:p>
          <a:p>
            <a:r>
              <a:rPr lang="da-DK" sz="2000" dirty="0"/>
              <a:t>IDW /8. marts og Orange Dage</a:t>
            </a:r>
          </a:p>
          <a:p>
            <a:r>
              <a:rPr lang="da-DK" sz="2000" dirty="0"/>
              <a:t>Deltag i SIE kongresser m.v. </a:t>
            </a:r>
          </a:p>
          <a:p>
            <a:r>
              <a:rPr lang="da-DK" sz="2000" dirty="0"/>
              <a:t>Udarbejdelse af fokusrapporter på </a:t>
            </a:r>
            <a:r>
              <a:rPr lang="da-DK" sz="2000" dirty="0" err="1"/>
              <a:t>SIE’s</a:t>
            </a:r>
            <a:r>
              <a:rPr lang="da-DK" sz="2000" dirty="0"/>
              <a:t> hjemmeside</a:t>
            </a:r>
          </a:p>
          <a:p>
            <a:r>
              <a:rPr lang="da-DK" sz="2000" dirty="0"/>
              <a:t>Indstille klubbens projekter til </a:t>
            </a:r>
            <a:r>
              <a:rPr lang="da-DK" sz="2000" dirty="0" err="1"/>
              <a:t>SIE’s</a:t>
            </a:r>
            <a:r>
              <a:rPr lang="da-DK" sz="2000" dirty="0"/>
              <a:t> Best Practice Award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A7BC5B-0650-FBD5-DA35-C275D730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999B5E3-8381-CE3D-38EC-A1E6EA9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9765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3342</Words>
  <Application>Microsoft Office PowerPoint</Application>
  <PresentationFormat>Skærmshow (4:3)</PresentationFormat>
  <Paragraphs>342</Paragraphs>
  <Slides>17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Kontortema</vt:lpstr>
      <vt:lpstr>Funktionsmøde for KPD og KAPD’er</vt:lpstr>
      <vt:lpstr>Funktionsmøde for KPD og KAPD’er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Projektmål og -typer</vt:lpstr>
      <vt:lpstr>Hvad er et projekt?</vt:lpstr>
      <vt:lpstr>Hvad er et soroptimistprojekt?</vt:lpstr>
      <vt:lpstr>Dokumentation</vt:lpstr>
      <vt:lpstr>Funktionsmøde for KPD og KAPD’er</vt:lpstr>
      <vt:lpstr>Nyttige links</vt:lpstr>
      <vt:lpstr>Funktionsmøde for KPD og KAPD’er</vt:lpstr>
      <vt:lpstr>En snak om aftenens tema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Marie Boile Nielsen</dc:creator>
  <cp:lastModifiedBy>christine raun</cp:lastModifiedBy>
  <cp:revision>34</cp:revision>
  <cp:lastPrinted>2026-02-09T15:43:09Z</cp:lastPrinted>
  <dcterms:created xsi:type="dcterms:W3CDTF">2016-12-12T18:41:00Z</dcterms:created>
  <dcterms:modified xsi:type="dcterms:W3CDTF">2026-02-20T17:15:16Z</dcterms:modified>
</cp:coreProperties>
</file>