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72" r:id="rId2"/>
    <p:sldMasterId id="2147483660" r:id="rId3"/>
  </p:sldMasterIdLst>
  <p:notesMasterIdLst>
    <p:notesMasterId r:id="rId20"/>
  </p:notesMasterIdLst>
  <p:sldIdLst>
    <p:sldId id="258" r:id="rId4"/>
    <p:sldId id="259" r:id="rId5"/>
    <p:sldId id="300" r:id="rId6"/>
    <p:sldId id="290" r:id="rId7"/>
    <p:sldId id="308" r:id="rId8"/>
    <p:sldId id="306" r:id="rId9"/>
    <p:sldId id="302" r:id="rId10"/>
    <p:sldId id="260" r:id="rId11"/>
    <p:sldId id="285" r:id="rId12"/>
    <p:sldId id="304" r:id="rId13"/>
    <p:sldId id="303" r:id="rId14"/>
    <p:sldId id="307" r:id="rId15"/>
    <p:sldId id="291" r:id="rId16"/>
    <p:sldId id="261" r:id="rId17"/>
    <p:sldId id="288" r:id="rId18"/>
    <p:sldId id="286" r:id="rId19"/>
  </p:sldIdLst>
  <p:sldSz cx="9144000" cy="6858000" type="screen4x3"/>
  <p:notesSz cx="10020300" cy="6888163"/>
  <p:defaultTextStyle>
    <a:defPPr>
      <a:defRPr lang="da-DK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922"/>
    <p:restoredTop sz="94690"/>
  </p:normalViewPr>
  <p:slideViewPr>
    <p:cSldViewPr snapToGrid="0" snapToObjects="1">
      <p:cViewPr varScale="1">
        <p:scale>
          <a:sx n="68" d="100"/>
          <a:sy n="68" d="100"/>
        </p:scale>
        <p:origin x="1746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3" Type="http://schemas.openxmlformats.org/officeDocument/2006/relationships/slideMaster" Target="slideMasters/slideMaster3.xml"/><Relationship Id="rId21" Type="http://schemas.openxmlformats.org/officeDocument/2006/relationships/presProps" Target="presProps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tableStyles" Target="tableStyle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theme" Target="theme/theme1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4342130" cy="345604"/>
          </a:xfrm>
          <a:prstGeom prst="rect">
            <a:avLst/>
          </a:prstGeom>
        </p:spPr>
        <p:txBody>
          <a:bodyPr vert="horz" lIns="96616" tIns="48308" rIns="96616" bIns="48308" rtlCol="0"/>
          <a:lstStyle>
            <a:lvl1pPr algn="l">
              <a:defRPr sz="1300"/>
            </a:lvl1pPr>
          </a:lstStyle>
          <a:p>
            <a:endParaRPr lang="da-DK" dirty="0"/>
          </a:p>
        </p:txBody>
      </p:sp>
      <p:sp>
        <p:nvSpPr>
          <p:cNvPr id="3" name="Pladsholder til dato 2"/>
          <p:cNvSpPr>
            <a:spLocks noGrp="1"/>
          </p:cNvSpPr>
          <p:nvPr>
            <p:ph type="dt" idx="1"/>
          </p:nvPr>
        </p:nvSpPr>
        <p:spPr>
          <a:xfrm>
            <a:off x="5675851" y="1"/>
            <a:ext cx="4342130" cy="345604"/>
          </a:xfrm>
          <a:prstGeom prst="rect">
            <a:avLst/>
          </a:prstGeom>
        </p:spPr>
        <p:txBody>
          <a:bodyPr vert="horz" lIns="96616" tIns="48308" rIns="96616" bIns="48308" rtlCol="0"/>
          <a:lstStyle>
            <a:lvl1pPr algn="r">
              <a:defRPr sz="1300"/>
            </a:lvl1pPr>
          </a:lstStyle>
          <a:p>
            <a:fld id="{0CDB779C-CA7A-4E29-8A03-9CA2FB605A3E}" type="datetimeFigureOut">
              <a:rPr lang="da-DK" smtClean="0"/>
              <a:t>20-11-2025</a:t>
            </a:fld>
            <a:endParaRPr lang="da-DK" dirty="0"/>
          </a:p>
        </p:txBody>
      </p:sp>
      <p:sp>
        <p:nvSpPr>
          <p:cNvPr id="4" name="Pladsholder til slidebillede 3"/>
          <p:cNvSpPr>
            <a:spLocks noGrp="1" noRot="1" noChangeAspect="1"/>
          </p:cNvSpPr>
          <p:nvPr>
            <p:ph type="sldImg" idx="2"/>
          </p:nvPr>
        </p:nvSpPr>
        <p:spPr>
          <a:xfrm>
            <a:off x="3459163" y="860425"/>
            <a:ext cx="3101975" cy="23256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16" tIns="48308" rIns="96616" bIns="48308" rtlCol="0" anchor="ctr"/>
          <a:lstStyle/>
          <a:p>
            <a:endParaRPr lang="da-DK" dirty="0"/>
          </a:p>
        </p:txBody>
      </p:sp>
      <p:sp>
        <p:nvSpPr>
          <p:cNvPr id="5" name="Pladsholder til noter 4"/>
          <p:cNvSpPr>
            <a:spLocks noGrp="1"/>
          </p:cNvSpPr>
          <p:nvPr>
            <p:ph type="body" sz="quarter" idx="3"/>
          </p:nvPr>
        </p:nvSpPr>
        <p:spPr>
          <a:xfrm>
            <a:off x="1002030" y="3314928"/>
            <a:ext cx="8016240" cy="2712215"/>
          </a:xfrm>
          <a:prstGeom prst="rect">
            <a:avLst/>
          </a:prstGeom>
        </p:spPr>
        <p:txBody>
          <a:bodyPr vert="horz" lIns="96616" tIns="48308" rIns="96616" bIns="48308" rtlCol="0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4"/>
          </p:nvPr>
        </p:nvSpPr>
        <p:spPr>
          <a:xfrm>
            <a:off x="0" y="6542560"/>
            <a:ext cx="4342130" cy="345603"/>
          </a:xfrm>
          <a:prstGeom prst="rect">
            <a:avLst/>
          </a:prstGeom>
        </p:spPr>
        <p:txBody>
          <a:bodyPr vert="horz" lIns="96616" tIns="48308" rIns="96616" bIns="48308" rtlCol="0" anchor="b"/>
          <a:lstStyle>
            <a:lvl1pPr algn="l">
              <a:defRPr sz="1300"/>
            </a:lvl1pPr>
          </a:lstStyle>
          <a:p>
            <a:endParaRPr lang="da-DK" dirty="0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5"/>
          </p:nvPr>
        </p:nvSpPr>
        <p:spPr>
          <a:xfrm>
            <a:off x="5675851" y="6542560"/>
            <a:ext cx="4342130" cy="345603"/>
          </a:xfrm>
          <a:prstGeom prst="rect">
            <a:avLst/>
          </a:prstGeom>
        </p:spPr>
        <p:txBody>
          <a:bodyPr vert="horz" lIns="96616" tIns="48308" rIns="96616" bIns="48308" rtlCol="0" anchor="b"/>
          <a:lstStyle>
            <a:lvl1pPr algn="r">
              <a:defRPr sz="1300"/>
            </a:lvl1pPr>
          </a:lstStyle>
          <a:p>
            <a:fld id="{E2C51054-29CC-4B0E-948E-C47A30F1257E}" type="slidenum">
              <a:rPr lang="da-DK" smtClean="0"/>
              <a:t>‹nr.›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1418378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a-DK"/>
              <a:t>Klik for at redigere i masteren</a:t>
            </a:r>
          </a:p>
        </p:txBody>
      </p:sp>
      <p:sp>
        <p:nvSpPr>
          <p:cNvPr id="3" name="U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a-DK"/>
              <a:t>Klik for at redigere undertiteltypografien i masteren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5EFA60-3A8A-B841-8162-033CA6485B7F}" type="datetimeFigureOut">
              <a:rPr lang="da-DK" smtClean="0"/>
              <a:t>20-11-2025</a:t>
            </a:fld>
            <a:endParaRPr lang="da-DK" dirty="0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231EE-255F-DF47-A273-1C99E3A6E8B5}" type="slidenum">
              <a:rPr lang="da-DK" smtClean="0"/>
              <a:t>‹nr.›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35626238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masteren</a:t>
            </a:r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5EFA60-3A8A-B841-8162-033CA6485B7F}" type="datetimeFigureOut">
              <a:rPr lang="da-DK" smtClean="0"/>
              <a:t>20-11-2025</a:t>
            </a:fld>
            <a:endParaRPr lang="da-DK" dirty="0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231EE-255F-DF47-A273-1C99E3A6E8B5}" type="slidenum">
              <a:rPr lang="da-DK" smtClean="0"/>
              <a:t>‹nr.›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5234190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a-DK"/>
              <a:t>Klik for at redigere i masteren</a:t>
            </a:r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5EFA60-3A8A-B841-8162-033CA6485B7F}" type="datetimeFigureOut">
              <a:rPr lang="da-DK" smtClean="0"/>
              <a:t>20-11-2025</a:t>
            </a:fld>
            <a:endParaRPr lang="da-DK" dirty="0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231EE-255F-DF47-A273-1C99E3A6E8B5}" type="slidenum">
              <a:rPr lang="da-DK" smtClean="0"/>
              <a:t>‹nr.›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02935177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02EF918-C800-E5B8-AA01-5C3566557EF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0B1C7ABF-F374-2166-E07C-075FE69D655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5BC2344C-BAD3-D73E-1370-B4A1FF046B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A98AA-D239-2840-8E46-840109902F2C}" type="datetimeFigureOut">
              <a:rPr lang="da-DK" smtClean="0"/>
              <a:t>20-11-2025</a:t>
            </a:fld>
            <a:endParaRPr lang="da-DK" dirty="0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DB446987-7723-A901-BCDD-CF20398E67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71AF7ED9-5598-1066-4A51-1A7B79C9F0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142E81-4F9A-3E42-9042-97227F00BF09}" type="slidenum">
              <a:rPr lang="da-DK" smtClean="0"/>
              <a:t>‹nr.›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338200637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737986F-8233-4F06-A1B3-87D6DE1357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30B648FE-674F-F107-AEDD-B4803654F0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2AEF655C-B3F5-938E-E516-77EABFDD28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A98AA-D239-2840-8E46-840109902F2C}" type="datetimeFigureOut">
              <a:rPr lang="da-DK" smtClean="0"/>
              <a:t>20-11-2025</a:t>
            </a:fld>
            <a:endParaRPr lang="da-DK" dirty="0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77880870-58DE-D690-0BC5-0E8DA8710E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869CC921-AAEA-F045-E8CF-7CC7D86BF4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142E81-4F9A-3E42-9042-97227F00BF09}" type="slidenum">
              <a:rPr lang="da-DK" smtClean="0"/>
              <a:t>‹nr.›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336870236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E6A0833-10B1-A7C8-9507-B7B400CEF0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01A2845A-A57A-FC80-55C9-083D417A58F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4839E89C-E0E8-0ABD-36CC-08621C7DEB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A98AA-D239-2840-8E46-840109902F2C}" type="datetimeFigureOut">
              <a:rPr lang="da-DK" smtClean="0"/>
              <a:t>20-11-2025</a:t>
            </a:fld>
            <a:endParaRPr lang="da-DK" dirty="0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8162CC05-A1B9-BD5F-0961-107439ECA5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EFED358A-C471-9495-7D5F-790B22EFD2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142E81-4F9A-3E42-9042-97227F00BF09}" type="slidenum">
              <a:rPr lang="da-DK" smtClean="0"/>
              <a:t>‹nr.›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02419697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E679418-78CC-2BEA-7260-38FD310EE8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42D6ED10-2F3E-168C-9B36-B0527EFE296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3B4B679B-0AB7-0FE5-608E-5308912C540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087FFBFA-1EB6-EC63-CE67-EB8143F5A8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A98AA-D239-2840-8E46-840109902F2C}" type="datetimeFigureOut">
              <a:rPr lang="da-DK" smtClean="0"/>
              <a:t>20-11-2025</a:t>
            </a:fld>
            <a:endParaRPr lang="da-DK" dirty="0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0C927CED-1D47-99AE-2672-4B9AD6FAF0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F09659E3-C10D-4A20-F62F-F3F07F9F4F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142E81-4F9A-3E42-9042-97227F00BF09}" type="slidenum">
              <a:rPr lang="da-DK" smtClean="0"/>
              <a:t>‹nr.›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95869856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9078007-5B6F-2E95-333D-D875F2BDCF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A7445D08-8EA4-DAEF-10F9-3459D2CE3B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30F9425C-7F33-4A8B-C3C3-DFC9BA9780A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tekst 4">
            <a:extLst>
              <a:ext uri="{FF2B5EF4-FFF2-40B4-BE49-F238E27FC236}">
                <a16:creationId xmlns:a16="http://schemas.microsoft.com/office/drawing/2014/main" id="{1078CB43-AB7E-BC95-8F8E-60CF64CCB55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6" name="Pladsholder til indhold 5">
            <a:extLst>
              <a:ext uri="{FF2B5EF4-FFF2-40B4-BE49-F238E27FC236}">
                <a16:creationId xmlns:a16="http://schemas.microsoft.com/office/drawing/2014/main" id="{B6F299F5-6215-814E-46BB-699CB0FD998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7" name="Pladsholder til dato 6">
            <a:extLst>
              <a:ext uri="{FF2B5EF4-FFF2-40B4-BE49-F238E27FC236}">
                <a16:creationId xmlns:a16="http://schemas.microsoft.com/office/drawing/2014/main" id="{4B78C40D-8F46-A742-4BBC-B9F91060C4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A98AA-D239-2840-8E46-840109902F2C}" type="datetimeFigureOut">
              <a:rPr lang="da-DK" smtClean="0"/>
              <a:t>20-11-2025</a:t>
            </a:fld>
            <a:endParaRPr lang="da-DK" dirty="0"/>
          </a:p>
        </p:txBody>
      </p:sp>
      <p:sp>
        <p:nvSpPr>
          <p:cNvPr id="8" name="Pladsholder til sidefod 7">
            <a:extLst>
              <a:ext uri="{FF2B5EF4-FFF2-40B4-BE49-F238E27FC236}">
                <a16:creationId xmlns:a16="http://schemas.microsoft.com/office/drawing/2014/main" id="{14B18EDE-539C-579C-DD6D-2CF547C945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9" name="Pladsholder til slidenummer 8">
            <a:extLst>
              <a:ext uri="{FF2B5EF4-FFF2-40B4-BE49-F238E27FC236}">
                <a16:creationId xmlns:a16="http://schemas.microsoft.com/office/drawing/2014/main" id="{3A5701F5-4909-CCFC-F279-CEF450ADCE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142E81-4F9A-3E42-9042-97227F00BF09}" type="slidenum">
              <a:rPr lang="da-DK" smtClean="0"/>
              <a:t>‹nr.›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45951401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318CB63-8C5B-E066-C3EB-DCB30F83A7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dato 2">
            <a:extLst>
              <a:ext uri="{FF2B5EF4-FFF2-40B4-BE49-F238E27FC236}">
                <a16:creationId xmlns:a16="http://schemas.microsoft.com/office/drawing/2014/main" id="{7FF86444-6461-CFA6-285B-46AC15C391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A98AA-D239-2840-8E46-840109902F2C}" type="datetimeFigureOut">
              <a:rPr lang="da-DK" smtClean="0"/>
              <a:t>20-11-2025</a:t>
            </a:fld>
            <a:endParaRPr lang="da-DK" dirty="0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49103DA2-341A-1A29-3F74-19D969B1A8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5AC38AE2-2D47-2266-1ECB-06875EE03D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142E81-4F9A-3E42-9042-97227F00BF09}" type="slidenum">
              <a:rPr lang="da-DK" smtClean="0"/>
              <a:t>‹nr.›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324128596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>
            <a:extLst>
              <a:ext uri="{FF2B5EF4-FFF2-40B4-BE49-F238E27FC236}">
                <a16:creationId xmlns:a16="http://schemas.microsoft.com/office/drawing/2014/main" id="{DE61CC64-12EF-CBE5-CDD3-03411F7193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A98AA-D239-2840-8E46-840109902F2C}" type="datetimeFigureOut">
              <a:rPr lang="da-DK" smtClean="0"/>
              <a:t>20-11-2025</a:t>
            </a:fld>
            <a:endParaRPr lang="da-DK" dirty="0"/>
          </a:p>
        </p:txBody>
      </p:sp>
      <p:sp>
        <p:nvSpPr>
          <p:cNvPr id="3" name="Pladsholder til sidefod 2">
            <a:extLst>
              <a:ext uri="{FF2B5EF4-FFF2-40B4-BE49-F238E27FC236}">
                <a16:creationId xmlns:a16="http://schemas.microsoft.com/office/drawing/2014/main" id="{E7EE54B5-91B6-8A71-6D8B-137434B080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6999E6B9-84C7-DB70-E824-C9B600699A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142E81-4F9A-3E42-9042-97227F00BF09}" type="slidenum">
              <a:rPr lang="da-DK" smtClean="0"/>
              <a:t>‹nr.›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77837852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4643151-A66A-1059-63B3-1551635AD7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8CF74B41-64EE-C096-75DD-2EB2964BFA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83E0E4BF-6D35-2330-AE13-332281C6E07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A59DADF0-46D3-54BC-2697-54FFBE159C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A98AA-D239-2840-8E46-840109902F2C}" type="datetimeFigureOut">
              <a:rPr lang="da-DK" smtClean="0"/>
              <a:t>20-11-2025</a:t>
            </a:fld>
            <a:endParaRPr lang="da-DK" dirty="0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08F365B0-F4D7-F82E-D883-9E2F5EC81E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517D0115-E135-E828-2788-B01DF4B207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142E81-4F9A-3E42-9042-97227F00BF09}" type="slidenum">
              <a:rPr lang="da-DK" smtClean="0"/>
              <a:t>‹nr.›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36179932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el og indholdsobjekt">
    <p:bg>
      <p:bgPr>
        <a:solidFill>
          <a:schemeClr val="bg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Billede 11" descr="Et billede, der indeholder cirkel, sort-hvid&#10;&#10;Automatisk genereret beskrivelse">
            <a:extLst>
              <a:ext uri="{FF2B5EF4-FFF2-40B4-BE49-F238E27FC236}">
                <a16:creationId xmlns:a16="http://schemas.microsoft.com/office/drawing/2014/main" id="{485F8B72-4A82-2339-0EBD-50EF3494E5C8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alphaModFix amt="5000"/>
          </a:blip>
          <a:srcRect t="12362" b="13462"/>
          <a:stretch/>
        </p:blipFill>
        <p:spPr>
          <a:xfrm>
            <a:off x="-50800" y="22749"/>
            <a:ext cx="9245600" cy="6858000"/>
          </a:xfrm>
          <a:prstGeom prst="rect">
            <a:avLst/>
          </a:prstGeom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442686"/>
            <a:ext cx="8229600" cy="1143000"/>
          </a:xfrm>
        </p:spPr>
        <p:txBody>
          <a:bodyPr/>
          <a:lstStyle/>
          <a:p>
            <a:r>
              <a:rPr lang="da-DK" dirty="0"/>
              <a:t>Klik for at redigere i masteren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457200" y="1735961"/>
            <a:ext cx="8229600" cy="4525963"/>
          </a:xfrm>
        </p:spPr>
        <p:txBody>
          <a:bodyPr/>
          <a:lstStyle/>
          <a:p>
            <a:pPr lvl="0"/>
            <a:r>
              <a:rPr lang="da-DK" dirty="0"/>
              <a:t>Klik for at redigere teksttypografierne i masteren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  <p:pic>
        <p:nvPicPr>
          <p:cNvPr id="5" name="Billede 4" descr="Et billede, der indeholder skærmbillede, linje/række&#10;&#10;Automatisk genereret beskrivelse">
            <a:extLst>
              <a:ext uri="{FF2B5EF4-FFF2-40B4-BE49-F238E27FC236}">
                <a16:creationId xmlns:a16="http://schemas.microsoft.com/office/drawing/2014/main" id="{DD09BBE5-4BA7-D788-4C8F-8DC8D1B21A1D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/>
          <a:srcRect l="10636" t="33776" r="13531" b="28852"/>
          <a:stretch/>
        </p:blipFill>
        <p:spPr>
          <a:xfrm>
            <a:off x="-50800" y="5787188"/>
            <a:ext cx="9245600" cy="10935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10089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AFCA3A4-567F-5F10-EDB2-6794CA9224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billede 2">
            <a:extLst>
              <a:ext uri="{FF2B5EF4-FFF2-40B4-BE49-F238E27FC236}">
                <a16:creationId xmlns:a16="http://schemas.microsoft.com/office/drawing/2014/main" id="{07632329-41ED-1F04-C926-B16D1339BD2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 dirty="0"/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A0E0186D-432D-6BCC-AB8B-77C9C97AB49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A0C9396D-6E1A-A136-10F7-DA5DE9B6E4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A98AA-D239-2840-8E46-840109902F2C}" type="datetimeFigureOut">
              <a:rPr lang="da-DK" smtClean="0"/>
              <a:t>20-11-2025</a:t>
            </a:fld>
            <a:endParaRPr lang="da-DK" dirty="0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BCED83B5-3298-8801-8958-6F718FDD18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B20FD2C1-DD55-C6C6-29AF-1B7C2A7059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142E81-4F9A-3E42-9042-97227F00BF09}" type="slidenum">
              <a:rPr lang="da-DK" smtClean="0"/>
              <a:t>‹nr.›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54778160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45AE120-48FC-DA8D-5058-3684041ECB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3A4E3DAB-5885-48B6-B408-60EABF77CC2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E15E686D-1815-7C2F-2CE3-A9A071A71A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A98AA-D239-2840-8E46-840109902F2C}" type="datetimeFigureOut">
              <a:rPr lang="da-DK" smtClean="0"/>
              <a:t>20-11-2025</a:t>
            </a:fld>
            <a:endParaRPr lang="da-DK" dirty="0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B145A293-8276-F424-9172-4CACE7C36F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474B40C4-CBD4-AAE0-2333-D3C033B2E6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142E81-4F9A-3E42-9042-97227F00BF09}" type="slidenum">
              <a:rPr lang="da-DK" smtClean="0"/>
              <a:t>‹nr.›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350700980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>
            <a:extLst>
              <a:ext uri="{FF2B5EF4-FFF2-40B4-BE49-F238E27FC236}">
                <a16:creationId xmlns:a16="http://schemas.microsoft.com/office/drawing/2014/main" id="{4A1659BD-D4A1-3725-AA67-CB41C3F637E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78E7551D-60FC-E7A6-9ADF-8F09F33E807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</p:spPr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A6754971-CE7B-5B61-6879-7F5650C1F5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A98AA-D239-2840-8E46-840109902F2C}" type="datetimeFigureOut">
              <a:rPr lang="da-DK" smtClean="0"/>
              <a:t>20-11-2025</a:t>
            </a:fld>
            <a:endParaRPr lang="da-DK" dirty="0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A0121266-662B-ED2D-B798-95E9BEE460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C11880FE-C801-0373-8E32-C54FEA2164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142E81-4F9A-3E42-9042-97227F00BF09}" type="slidenum">
              <a:rPr lang="da-DK" smtClean="0"/>
              <a:t>‹nr.›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56781666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55E2B9F-00B9-A354-BE7B-040E8F95DF7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5EFA97D7-8669-76CE-1A6F-DD1A3F44C74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BAB14DEE-1244-047A-67BC-AFC04E9719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F2CE11-7688-C64E-A97C-F8C4F185DED0}" type="datetimeFigureOut">
              <a:rPr lang="da-DK" smtClean="0"/>
              <a:t>20-11-2025</a:t>
            </a:fld>
            <a:endParaRPr lang="da-DK" dirty="0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DC65C50E-CDE9-93DA-EC29-246AFDED84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47668DD2-46F9-8312-4561-717166053E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A573D-1D39-AE40-A12C-B5ACBA92974B}" type="slidenum">
              <a:rPr lang="da-DK" smtClean="0"/>
              <a:t>‹nr.›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609046827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EE03152-0AD4-B5E7-746D-6E750C97D7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9B2524AF-11EA-47E7-F1D9-AC630F3F86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EA510545-22D3-95DD-5B52-04E1E1D9D9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F2CE11-7688-C64E-A97C-F8C4F185DED0}" type="datetimeFigureOut">
              <a:rPr lang="da-DK" smtClean="0"/>
              <a:t>20-11-2025</a:t>
            </a:fld>
            <a:endParaRPr lang="da-DK" dirty="0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5E3B9E14-B5FE-23CA-697C-B1E34C9BCD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DF4F56AE-1118-D5A6-094F-A2D4E9231F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A573D-1D39-AE40-A12C-B5ACBA92974B}" type="slidenum">
              <a:rPr lang="da-DK" smtClean="0"/>
              <a:t>‹nr.›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326535518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C8C461B-AD4B-5B43-67F5-456EC60610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8F7C33FC-6A38-0C55-75AC-030405E1D3A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61CD0A5B-6FAE-2EA9-8826-21E23FA1FC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F2CE11-7688-C64E-A97C-F8C4F185DED0}" type="datetimeFigureOut">
              <a:rPr lang="da-DK" smtClean="0"/>
              <a:t>20-11-2025</a:t>
            </a:fld>
            <a:endParaRPr lang="da-DK" dirty="0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7DDD27AB-ED81-B86D-CD8D-26F4B337DE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8D7A5899-7FAA-981F-08CB-755E3F71B7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A573D-1D39-AE40-A12C-B5ACBA92974B}" type="slidenum">
              <a:rPr lang="da-DK" smtClean="0"/>
              <a:t>‹nr.›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91357489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A47159A-C310-5856-19A9-B15B792894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8919C17D-E52B-EF65-80B7-DE9CA8DB8FF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CBE3F206-BF2C-0B8B-3908-81C8670787F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2402D549-3124-E55C-088F-8F2BA71CD4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F2CE11-7688-C64E-A97C-F8C4F185DED0}" type="datetimeFigureOut">
              <a:rPr lang="da-DK" smtClean="0"/>
              <a:t>20-11-2025</a:t>
            </a:fld>
            <a:endParaRPr lang="da-DK" dirty="0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BA499B2A-3D40-F09A-0A50-8B710D83F4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F29135AB-873C-EDF0-FADB-9B6C899DE9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A573D-1D39-AE40-A12C-B5ACBA92974B}" type="slidenum">
              <a:rPr lang="da-DK" smtClean="0"/>
              <a:t>‹nr.›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3246084153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8BB9EFD-7DDC-8741-344C-21527D50B6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514F0981-60E5-7D09-33DD-B188844D670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F058EE84-0B88-4765-E582-3279E604E12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tekst 4">
            <a:extLst>
              <a:ext uri="{FF2B5EF4-FFF2-40B4-BE49-F238E27FC236}">
                <a16:creationId xmlns:a16="http://schemas.microsoft.com/office/drawing/2014/main" id="{5DDBFD46-4D53-31E3-3852-888AD4C4113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6" name="Pladsholder til indhold 5">
            <a:extLst>
              <a:ext uri="{FF2B5EF4-FFF2-40B4-BE49-F238E27FC236}">
                <a16:creationId xmlns:a16="http://schemas.microsoft.com/office/drawing/2014/main" id="{F344F997-3DAC-3939-2365-1205EA7AB16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7" name="Pladsholder til dato 6">
            <a:extLst>
              <a:ext uri="{FF2B5EF4-FFF2-40B4-BE49-F238E27FC236}">
                <a16:creationId xmlns:a16="http://schemas.microsoft.com/office/drawing/2014/main" id="{DA703F0E-531E-1FC5-0B50-5E9410DA0B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F2CE11-7688-C64E-A97C-F8C4F185DED0}" type="datetimeFigureOut">
              <a:rPr lang="da-DK" smtClean="0"/>
              <a:t>20-11-2025</a:t>
            </a:fld>
            <a:endParaRPr lang="da-DK" dirty="0"/>
          </a:p>
        </p:txBody>
      </p:sp>
      <p:sp>
        <p:nvSpPr>
          <p:cNvPr id="8" name="Pladsholder til sidefod 7">
            <a:extLst>
              <a:ext uri="{FF2B5EF4-FFF2-40B4-BE49-F238E27FC236}">
                <a16:creationId xmlns:a16="http://schemas.microsoft.com/office/drawing/2014/main" id="{C3C56F6D-EE0B-5A23-927E-997E6AB7EA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9" name="Pladsholder til slidenummer 8">
            <a:extLst>
              <a:ext uri="{FF2B5EF4-FFF2-40B4-BE49-F238E27FC236}">
                <a16:creationId xmlns:a16="http://schemas.microsoft.com/office/drawing/2014/main" id="{EE54EFB6-EBB3-599E-2CB4-5F83C016BD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A573D-1D39-AE40-A12C-B5ACBA92974B}" type="slidenum">
              <a:rPr lang="da-DK" smtClean="0"/>
              <a:t>‹nr.›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3263401084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D440FBC-72CB-FAEF-3401-F3817AAE52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dato 2">
            <a:extLst>
              <a:ext uri="{FF2B5EF4-FFF2-40B4-BE49-F238E27FC236}">
                <a16:creationId xmlns:a16="http://schemas.microsoft.com/office/drawing/2014/main" id="{BAF54E4B-50BF-2F7A-6744-72894118F6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F2CE11-7688-C64E-A97C-F8C4F185DED0}" type="datetimeFigureOut">
              <a:rPr lang="da-DK" smtClean="0"/>
              <a:t>20-11-2025</a:t>
            </a:fld>
            <a:endParaRPr lang="da-DK" dirty="0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AB3BD95F-1C93-2D19-3BAC-795E342A80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D94728D5-A861-E8FC-67DB-AE6000AE9E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A573D-1D39-AE40-A12C-B5ACBA92974B}" type="slidenum">
              <a:rPr lang="da-DK" smtClean="0"/>
              <a:t>‹nr.›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515436437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>
            <a:extLst>
              <a:ext uri="{FF2B5EF4-FFF2-40B4-BE49-F238E27FC236}">
                <a16:creationId xmlns:a16="http://schemas.microsoft.com/office/drawing/2014/main" id="{E4AF1962-AF30-D37D-314F-9D8F747727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F2CE11-7688-C64E-A97C-F8C4F185DED0}" type="datetimeFigureOut">
              <a:rPr lang="da-DK" smtClean="0"/>
              <a:t>20-11-2025</a:t>
            </a:fld>
            <a:endParaRPr lang="da-DK" dirty="0"/>
          </a:p>
        </p:txBody>
      </p:sp>
      <p:sp>
        <p:nvSpPr>
          <p:cNvPr id="3" name="Pladsholder til sidefod 2">
            <a:extLst>
              <a:ext uri="{FF2B5EF4-FFF2-40B4-BE49-F238E27FC236}">
                <a16:creationId xmlns:a16="http://schemas.microsoft.com/office/drawing/2014/main" id="{3B9C93CB-3FC8-0F66-743F-76F26EB707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24552D7B-66AF-BB6B-3A51-5D0811D32A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A573D-1D39-AE40-A12C-B5ACBA92974B}" type="slidenum">
              <a:rPr lang="da-DK" smtClean="0"/>
              <a:t>‹nr.›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5477260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a-DK"/>
              <a:t>Klik for at redigere i masteren</a:t>
            </a:r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5EFA60-3A8A-B841-8162-033CA6485B7F}" type="datetimeFigureOut">
              <a:rPr lang="da-DK" smtClean="0"/>
              <a:t>20-11-2025</a:t>
            </a:fld>
            <a:endParaRPr lang="da-DK" dirty="0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231EE-255F-DF47-A273-1C99E3A6E8B5}" type="slidenum">
              <a:rPr lang="da-DK" smtClean="0"/>
              <a:t>‹nr.›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804124860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84CF793-3855-B25C-73D4-E5FCD31033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EB27A6AE-8C78-8016-0AE5-FB75576474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763FF14A-12D0-C807-BC95-74FB904F57F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D89AAB93-7BF7-12E4-5D92-699F84A550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F2CE11-7688-C64E-A97C-F8C4F185DED0}" type="datetimeFigureOut">
              <a:rPr lang="da-DK" smtClean="0"/>
              <a:t>20-11-2025</a:t>
            </a:fld>
            <a:endParaRPr lang="da-DK" dirty="0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26F45C7D-E2A7-28D5-492D-3186A37F72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46A2F89F-AB96-3775-C0F3-2EFAF7CF82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A573D-1D39-AE40-A12C-B5ACBA92974B}" type="slidenum">
              <a:rPr lang="da-DK" smtClean="0"/>
              <a:t>‹nr.›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758075408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58D9896-C178-3CFF-D2E2-3EE76800AD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billede 2">
            <a:extLst>
              <a:ext uri="{FF2B5EF4-FFF2-40B4-BE49-F238E27FC236}">
                <a16:creationId xmlns:a16="http://schemas.microsoft.com/office/drawing/2014/main" id="{6DF7A71A-4177-FF06-9155-439F3E5A78C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 dirty="0"/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C76379AF-F64A-D3C4-08C5-1763B87AA95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557CEBA0-8375-4F42-D977-C466D8D5E5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F2CE11-7688-C64E-A97C-F8C4F185DED0}" type="datetimeFigureOut">
              <a:rPr lang="da-DK" smtClean="0"/>
              <a:t>20-11-2025</a:t>
            </a:fld>
            <a:endParaRPr lang="da-DK" dirty="0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1541C7EB-4FD9-1B54-2CA0-3CE0E787D8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861FBA40-67DF-6F66-ED4C-E20CDC558B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A573D-1D39-AE40-A12C-B5ACBA92974B}" type="slidenum">
              <a:rPr lang="da-DK" smtClean="0"/>
              <a:t>‹nr.›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610392370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46E6049-84E8-DA06-1E59-D9C0576776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D6FC009B-2CF5-6F75-6CBE-6658E250342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BF49CC4F-89AD-B161-A180-439E67B30A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F2CE11-7688-C64E-A97C-F8C4F185DED0}" type="datetimeFigureOut">
              <a:rPr lang="da-DK" smtClean="0"/>
              <a:t>20-11-2025</a:t>
            </a:fld>
            <a:endParaRPr lang="da-DK" dirty="0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2CF77841-1E20-B22B-9A5F-E1D5947596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D3B693D6-3100-E1AF-26A2-F8493769D2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A573D-1D39-AE40-A12C-B5ACBA92974B}" type="slidenum">
              <a:rPr lang="da-DK" smtClean="0"/>
              <a:t>‹nr.›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3326567996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>
            <a:extLst>
              <a:ext uri="{FF2B5EF4-FFF2-40B4-BE49-F238E27FC236}">
                <a16:creationId xmlns:a16="http://schemas.microsoft.com/office/drawing/2014/main" id="{8C67C51C-4C09-D5E4-6795-39881E8C947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C1720C7E-1632-D023-3222-29552303548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</p:spPr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8055965A-491A-49A2-456C-A9BE4F76D4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F2CE11-7688-C64E-A97C-F8C4F185DED0}" type="datetimeFigureOut">
              <a:rPr lang="da-DK" smtClean="0"/>
              <a:t>20-11-2025</a:t>
            </a:fld>
            <a:endParaRPr lang="da-DK" dirty="0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821C28AD-ED5D-5EC7-472C-746AB2538B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AF5635C1-2D3D-7C32-BFCF-5E2ADA60A7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A573D-1D39-AE40-A12C-B5ACBA92974B}" type="slidenum">
              <a:rPr lang="da-DK" smtClean="0"/>
              <a:t>‹nr.›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6438114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masteren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5EFA60-3A8A-B841-8162-033CA6485B7F}" type="datetimeFigureOut">
              <a:rPr lang="da-DK" smtClean="0"/>
              <a:t>20-11-2025</a:t>
            </a:fld>
            <a:endParaRPr lang="da-DK" dirty="0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231EE-255F-DF47-A273-1C99E3A6E8B5}" type="slidenum">
              <a:rPr lang="da-DK" smtClean="0"/>
              <a:t>‹nr.›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0551841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a-DK"/>
              <a:t>Klik for at redigere i masteren</a:t>
            </a:r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6" name="Pladsholder til indhol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7" name="Pladsholder til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5EFA60-3A8A-B841-8162-033CA6485B7F}" type="datetimeFigureOut">
              <a:rPr lang="da-DK" smtClean="0"/>
              <a:t>20-11-2025</a:t>
            </a:fld>
            <a:endParaRPr lang="da-DK" dirty="0"/>
          </a:p>
        </p:txBody>
      </p:sp>
      <p:sp>
        <p:nvSpPr>
          <p:cNvPr id="8" name="Pladsholder til sidefod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9" name="Pladsholder til dias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231EE-255F-DF47-A273-1C99E3A6E8B5}" type="slidenum">
              <a:rPr lang="da-DK" smtClean="0"/>
              <a:t>‹nr.›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41720953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masteren</a:t>
            </a:r>
          </a:p>
        </p:txBody>
      </p:sp>
      <p:sp>
        <p:nvSpPr>
          <p:cNvPr id="3" name="Pladsholder til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5EFA60-3A8A-B841-8162-033CA6485B7F}" type="datetimeFigureOut">
              <a:rPr lang="da-DK" smtClean="0"/>
              <a:t>20-11-2025</a:t>
            </a:fld>
            <a:endParaRPr lang="da-DK" dirty="0"/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5" name="Pladsholder til dias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231EE-255F-DF47-A273-1C99E3A6E8B5}" type="slidenum">
              <a:rPr lang="da-DK" smtClean="0"/>
              <a:t>‹nr.›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9884057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5EFA60-3A8A-B841-8162-033CA6485B7F}" type="datetimeFigureOut">
              <a:rPr lang="da-DK" smtClean="0"/>
              <a:t>20-11-2025</a:t>
            </a:fld>
            <a:endParaRPr lang="da-DK" dirty="0"/>
          </a:p>
        </p:txBody>
      </p:sp>
      <p:sp>
        <p:nvSpPr>
          <p:cNvPr id="3" name="Pladsholder til sidefod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4" name="Pladsholder til dias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231EE-255F-DF47-A273-1C99E3A6E8B5}" type="slidenum">
              <a:rPr lang="da-DK" smtClean="0"/>
              <a:t>‹nr.›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2761027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a-DK"/>
              <a:t>Klik for at redigere i masteren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5EFA60-3A8A-B841-8162-033CA6485B7F}" type="datetimeFigureOut">
              <a:rPr lang="da-DK" smtClean="0"/>
              <a:t>20-11-2025</a:t>
            </a:fld>
            <a:endParaRPr lang="da-DK" dirty="0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231EE-255F-DF47-A273-1C99E3A6E8B5}" type="slidenum">
              <a:rPr lang="da-DK" smtClean="0"/>
              <a:t>‹nr.›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3674970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a-DK"/>
              <a:t>Klik for at redigere i masteren</a:t>
            </a:r>
          </a:p>
        </p:txBody>
      </p:sp>
      <p:sp>
        <p:nvSpPr>
          <p:cNvPr id="3" name="Pladsholder til billed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 dirty="0"/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5EFA60-3A8A-B841-8162-033CA6485B7F}" type="datetimeFigureOut">
              <a:rPr lang="da-DK" smtClean="0"/>
              <a:t>20-11-2025</a:t>
            </a:fld>
            <a:endParaRPr lang="da-DK" dirty="0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231EE-255F-DF47-A273-1C99E3A6E8B5}" type="slidenum">
              <a:rPr lang="da-DK" smtClean="0"/>
              <a:t>‹nr.›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9815743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 dirty="0"/>
              <a:t>Klik for at redigere i masteren</a:t>
            </a:r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5EFA60-3A8A-B841-8162-033CA6485B7F}" type="datetimeFigureOut">
              <a:rPr lang="da-DK" smtClean="0"/>
              <a:t>20-11-2025</a:t>
            </a:fld>
            <a:endParaRPr lang="da-DK" dirty="0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 dirty="0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B231EE-255F-DF47-A273-1C99E3A6E8B5}" type="slidenum">
              <a:rPr lang="da-DK" smtClean="0"/>
              <a:t>‹nr.›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41960106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>
            <a:extLst>
              <a:ext uri="{FF2B5EF4-FFF2-40B4-BE49-F238E27FC236}">
                <a16:creationId xmlns:a16="http://schemas.microsoft.com/office/drawing/2014/main" id="{36FB94CF-B80E-84A7-0D85-2055AF950A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D1FA931D-914B-1679-9C95-283A8E65F9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C827B14B-0CE4-DD3C-87C5-7B56C61476E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DA98AA-D239-2840-8E46-840109902F2C}" type="datetimeFigureOut">
              <a:rPr lang="da-DK" smtClean="0"/>
              <a:t>20-11-2025</a:t>
            </a:fld>
            <a:endParaRPr lang="da-DK" dirty="0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0F3B4A04-9BBA-D851-CE0A-77296BFA6B8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 dirty="0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E1DFE4A6-E56A-A7EF-1FCB-BF6C39D392C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142E81-4F9A-3E42-9042-97227F00BF09}" type="slidenum">
              <a:rPr lang="da-DK" smtClean="0"/>
              <a:t>‹nr.›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34475075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>
            <a:extLst>
              <a:ext uri="{FF2B5EF4-FFF2-40B4-BE49-F238E27FC236}">
                <a16:creationId xmlns:a16="http://schemas.microsoft.com/office/drawing/2014/main" id="{1B5C63B6-2A34-03F9-8801-8CDBB47EBE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913A1A41-A2A5-E8A3-126E-AD9B864FB9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FF8309D7-F96C-F786-D1BF-1E64D3EFF49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F2CE11-7688-C64E-A97C-F8C4F185DED0}" type="datetimeFigureOut">
              <a:rPr lang="da-DK" smtClean="0"/>
              <a:t>20-11-2025</a:t>
            </a:fld>
            <a:endParaRPr lang="da-DK" dirty="0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80BCF13F-D316-E6EC-BE57-EAC044653B9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 dirty="0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B1D5CD11-03B8-B928-D4D8-93DD6194AA9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8A573D-1D39-AE40-A12C-B5ACBA92974B}" type="slidenum">
              <a:rPr lang="da-DK" smtClean="0"/>
              <a:t>‹nr.›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4109840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67DDD5F-BFB5-549B-0FFA-78A50A92FF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762726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da-DK" dirty="0"/>
              <a:t>Udvikling af projekter og projektarbejde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6F63E15A-2F0A-A3CF-7A32-30487981EC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616071"/>
            <a:ext cx="8229600" cy="4525963"/>
          </a:xfrm>
        </p:spPr>
        <p:txBody>
          <a:bodyPr/>
          <a:lstStyle/>
          <a:p>
            <a:pPr marL="0" indent="0" algn="ctr">
              <a:buNone/>
            </a:pPr>
            <a:endParaRPr lang="da-DK" dirty="0"/>
          </a:p>
          <a:p>
            <a:pPr marL="0" indent="0" algn="ctr">
              <a:buNone/>
            </a:pPr>
            <a:r>
              <a:rPr lang="da-DK" dirty="0"/>
              <a:t>Webinar den 18. november 2025</a:t>
            </a:r>
          </a:p>
          <a:p>
            <a:pPr marL="0" indent="0" algn="ctr">
              <a:buNone/>
            </a:pPr>
            <a:r>
              <a:rPr lang="da-DK" dirty="0"/>
              <a:t>Kl. 19-21</a:t>
            </a:r>
          </a:p>
          <a:p>
            <a:pPr marL="0" indent="0" algn="ctr">
              <a:buNone/>
            </a:pPr>
            <a:endParaRPr lang="da-DK" dirty="0"/>
          </a:p>
          <a:p>
            <a:pPr marL="0" indent="0" algn="ctr">
              <a:buNone/>
            </a:pP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02239131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4E41B5E-9F63-8E07-52F5-59C2E03BF56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AC1644A0-E0E5-1503-722C-C311445BA9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735961"/>
            <a:ext cx="8321040" cy="3944749"/>
          </a:xfrm>
        </p:spPr>
        <p:txBody>
          <a:bodyPr/>
          <a:lstStyle/>
          <a:p>
            <a:pPr marL="0" indent="0">
              <a:buNone/>
            </a:pPr>
            <a:r>
              <a:rPr lang="da-DK" sz="2400" dirty="0"/>
              <a:t>Mens vi gør klar til gruppearbejde, har I pause til at fylde vandglasset eller kaffekoppen, hvile hovedet eller hvad I nu trænger til.</a:t>
            </a:r>
          </a:p>
          <a:p>
            <a:pPr marL="0" indent="0">
              <a:buNone/>
            </a:pPr>
            <a:r>
              <a:rPr lang="da-DK" sz="2400" dirty="0"/>
              <a:t>Når vi starter efter pausen, viser jeres skærm, hvilket grupperum, I skal ‘gå’ hen til.</a:t>
            </a:r>
          </a:p>
          <a:p>
            <a:pPr marL="0" indent="0">
              <a:buNone/>
            </a:pPr>
            <a:endParaRPr lang="da-DK" sz="2400" dirty="0"/>
          </a:p>
          <a:p>
            <a:pPr marL="0" indent="0">
              <a:buNone/>
            </a:pPr>
            <a:r>
              <a:rPr lang="da-DK" sz="4000" dirty="0">
                <a:solidFill>
                  <a:srgbClr val="FF0000"/>
                </a:solidFill>
              </a:rPr>
              <a:t>MEN: </a:t>
            </a:r>
            <a:r>
              <a:rPr lang="da-DK" sz="2400" dirty="0">
                <a:solidFill>
                  <a:srgbClr val="FF0000"/>
                </a:solidFill>
              </a:rPr>
              <a:t>I skal lige se, hvad gruppearbejdet handler om, inden 		      I holder pause</a:t>
            </a:r>
            <a:endParaRPr lang="da-DK" sz="4000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da-DK" sz="2800" i="1" dirty="0"/>
          </a:p>
        </p:txBody>
      </p:sp>
      <p:sp>
        <p:nvSpPr>
          <p:cNvPr id="6" name="Titel 5">
            <a:extLst>
              <a:ext uri="{FF2B5EF4-FFF2-40B4-BE49-F238E27FC236}">
                <a16:creationId xmlns:a16="http://schemas.microsoft.com/office/drawing/2014/main" id="{E6ADD874-1CC5-B283-A207-A404DCF928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a-DK" dirty="0"/>
              <a:t>5 minutters pause</a:t>
            </a:r>
          </a:p>
        </p:txBody>
      </p:sp>
    </p:spTree>
    <p:extLst>
      <p:ext uri="{BB962C8B-B14F-4D97-AF65-F5344CB8AC3E}">
        <p14:creationId xmlns:p14="http://schemas.microsoft.com/office/powerpoint/2010/main" val="245821606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AA343A0-BE09-BA68-1929-BC8F12BBFA8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AAC301C3-DA47-835B-9F1A-09A32C29447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88670" y="1621023"/>
            <a:ext cx="835533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da-DK" sz="2400" b="1" dirty="0"/>
              <a:t>Hvordan får I nye idéer i din klub til soroptimistprojekter?</a:t>
            </a:r>
            <a:br>
              <a:rPr lang="da-DK" sz="2400" b="1" dirty="0"/>
            </a:br>
            <a:r>
              <a:rPr lang="da-DK" sz="2000" i="1" dirty="0"/>
              <a:t>(ændrer og forbedrer kvinders og pigers livsvilkår varigt). </a:t>
            </a:r>
          </a:p>
          <a:p>
            <a:pPr marL="0" indent="0">
              <a:buNone/>
            </a:pPr>
            <a:r>
              <a:rPr lang="da-DK" sz="2400" b="1" dirty="0"/>
              <a:t>Hvilke helt nye soroptimistprojekter har I startet i 2025?</a:t>
            </a:r>
            <a:endParaRPr lang="da-DK" sz="2000" b="1" dirty="0"/>
          </a:p>
          <a:p>
            <a:pPr marL="0" indent="0">
              <a:buNone/>
            </a:pPr>
            <a:endParaRPr lang="da-DK" sz="2000" b="1" i="1" dirty="0"/>
          </a:p>
          <a:p>
            <a:pPr marL="0" indent="0">
              <a:buNone/>
            </a:pPr>
            <a:r>
              <a:rPr lang="da-DK" sz="2000" b="1" i="1" dirty="0"/>
              <a:t>I har 20 minutter til </a:t>
            </a:r>
          </a:p>
          <a:p>
            <a:pPr marL="0" indent="0">
              <a:buNone/>
            </a:pPr>
            <a:r>
              <a:rPr lang="da-DK" sz="2000" b="1" i="1" dirty="0"/>
              <a:t>opgaven</a:t>
            </a:r>
          </a:p>
          <a:p>
            <a:pPr marL="0" indent="0">
              <a:buNone/>
            </a:pPr>
            <a:endParaRPr lang="da-DK" sz="2000" b="1" i="1" dirty="0"/>
          </a:p>
          <a:p>
            <a:pPr marL="0" indent="0">
              <a:buNone/>
            </a:pPr>
            <a:r>
              <a:rPr lang="da-DK" sz="2000" b="1" i="1" dirty="0"/>
              <a:t>Vælg en talskvinde</a:t>
            </a:r>
          </a:p>
          <a:p>
            <a:pPr marL="0" indent="0">
              <a:buNone/>
            </a:pPr>
            <a:r>
              <a:rPr lang="da-DK" sz="2000" b="1" i="1" dirty="0"/>
              <a:t>for jeres gruppe</a:t>
            </a:r>
          </a:p>
          <a:p>
            <a:pPr marL="0" indent="0">
              <a:buNone/>
            </a:pPr>
            <a:endParaRPr lang="da-DK" sz="2400" i="1" dirty="0"/>
          </a:p>
          <a:p>
            <a:pPr marL="0" indent="0">
              <a:buNone/>
            </a:pPr>
            <a:endParaRPr lang="da-DK" sz="2400" dirty="0"/>
          </a:p>
        </p:txBody>
      </p:sp>
      <p:sp>
        <p:nvSpPr>
          <p:cNvPr id="6" name="Titel 5">
            <a:extLst>
              <a:ext uri="{FF2B5EF4-FFF2-40B4-BE49-F238E27FC236}">
                <a16:creationId xmlns:a16="http://schemas.microsoft.com/office/drawing/2014/main" id="{F95ACECC-B41B-9B21-1090-7D87171AB5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478023"/>
            <a:ext cx="8229600" cy="1143000"/>
          </a:xfrm>
        </p:spPr>
        <p:txBody>
          <a:bodyPr>
            <a:normAutofit/>
          </a:bodyPr>
          <a:lstStyle/>
          <a:p>
            <a:r>
              <a:rPr lang="da-DK" sz="3600" dirty="0"/>
              <a:t>Gruppearbejde</a:t>
            </a:r>
          </a:p>
        </p:txBody>
      </p:sp>
      <p:pic>
        <p:nvPicPr>
          <p:cNvPr id="5" name="Billede 4">
            <a:extLst>
              <a:ext uri="{FF2B5EF4-FFF2-40B4-BE49-F238E27FC236}">
                <a16:creationId xmlns:a16="http://schemas.microsoft.com/office/drawing/2014/main" id="{E132A868-535D-3FD9-489A-DD8B90D50F9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00400" y="2999434"/>
            <a:ext cx="4972050" cy="27695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558844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F6EA320-803C-1D07-0647-FCCCBBCA350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626F6572-A9DE-95F3-8D80-324F35077B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31520" y="2101578"/>
            <a:ext cx="7875270" cy="1224552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da-DK" sz="2800" i="1" dirty="0"/>
              <a:t>Vi vil gerne høre om nye idéer til projekter og nye tanker om at arbejde mere projektorienteret, herunder projekter igangsat i 2025.</a:t>
            </a:r>
          </a:p>
          <a:p>
            <a:pPr marL="0" indent="0">
              <a:buNone/>
            </a:pPr>
            <a:endParaRPr lang="da-DK" sz="2800" i="1" dirty="0"/>
          </a:p>
        </p:txBody>
      </p:sp>
      <p:sp>
        <p:nvSpPr>
          <p:cNvPr id="6" name="Titel 5">
            <a:extLst>
              <a:ext uri="{FF2B5EF4-FFF2-40B4-BE49-F238E27FC236}">
                <a16:creationId xmlns:a16="http://schemas.microsoft.com/office/drawing/2014/main" id="{2EBF5B30-E872-5561-404B-BC54313F68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442686"/>
            <a:ext cx="8423910" cy="1626144"/>
          </a:xfrm>
        </p:spPr>
        <p:txBody>
          <a:bodyPr>
            <a:normAutofit/>
          </a:bodyPr>
          <a:lstStyle/>
          <a:p>
            <a:r>
              <a:rPr lang="da-DK" sz="4000" dirty="0"/>
              <a:t>Hvordan kan vi styrke projektarbejdet</a:t>
            </a:r>
            <a:br>
              <a:rPr lang="da-DK" sz="4000" dirty="0"/>
            </a:br>
            <a:r>
              <a:rPr lang="da-DK" sz="2800" dirty="0"/>
              <a:t>tilbagemelding på gruppearbejdet</a:t>
            </a:r>
          </a:p>
        </p:txBody>
      </p:sp>
      <p:pic>
        <p:nvPicPr>
          <p:cNvPr id="5" name="Billede 4">
            <a:extLst>
              <a:ext uri="{FF2B5EF4-FFF2-40B4-BE49-F238E27FC236}">
                <a16:creationId xmlns:a16="http://schemas.microsoft.com/office/drawing/2014/main" id="{1B00921A-EBC6-631B-846A-56F72A2E25A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94760" y="3278045"/>
            <a:ext cx="4537710" cy="21291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311866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6F63E15A-2F0A-A3CF-7A32-30487981EC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89351"/>
            <a:ext cx="8229600" cy="4525963"/>
          </a:xfrm>
        </p:spPr>
        <p:txBody>
          <a:bodyPr/>
          <a:lstStyle/>
          <a:p>
            <a:r>
              <a:rPr lang="da-DK" sz="2400" dirty="0"/>
              <a:t>Et advocacy projekt en fortalervirksomhed (foredrag, kampagner, synlighed o. lign.) for vores formål, organisation og arbejde</a:t>
            </a:r>
          </a:p>
          <a:p>
            <a:r>
              <a:rPr lang="da-DK" sz="2400" dirty="0"/>
              <a:t>Advocacy kan være en del af et arrangement, der omhandler andet indhold- ex. moneymaking</a:t>
            </a:r>
          </a:p>
          <a:p>
            <a:r>
              <a:rPr lang="da-DK" sz="2400" dirty="0"/>
              <a:t>Advocacy er </a:t>
            </a:r>
            <a:r>
              <a:rPr lang="da-DK" sz="2400" b="1" dirty="0"/>
              <a:t>ekstern</a:t>
            </a:r>
            <a:r>
              <a:rPr lang="da-DK" sz="2400" dirty="0"/>
              <a:t>  – ex. annonce af ekstern event eller indlæg i skrevne og/eller elektroniske medier (Orange Dage, Read the Signs, Walk in Different Shoes, </a:t>
            </a:r>
            <a:r>
              <a:rPr lang="da-DK" sz="2800" dirty="0"/>
              <a:t>MtWpåHjul…</a:t>
            </a:r>
          </a:p>
        </p:txBody>
      </p:sp>
      <p:sp>
        <p:nvSpPr>
          <p:cNvPr id="6" name="Titel 5">
            <a:extLst>
              <a:ext uri="{FF2B5EF4-FFF2-40B4-BE49-F238E27FC236}">
                <a16:creationId xmlns:a16="http://schemas.microsoft.com/office/drawing/2014/main" id="{188262F8-4226-4FE9-86C6-509925256B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Hvad er et advocacy projekt?</a:t>
            </a:r>
          </a:p>
        </p:txBody>
      </p:sp>
    </p:spTree>
    <p:extLst>
      <p:ext uri="{BB962C8B-B14F-4D97-AF65-F5344CB8AC3E}">
        <p14:creationId xmlns:p14="http://schemas.microsoft.com/office/powerpoint/2010/main" val="405874795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67DDD5F-BFB5-549B-0FFA-78A50A92FF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a-DK" sz="3600" dirty="0"/>
              <a:t>Hvorfor er fokusrapporter vigtige?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6F63E15A-2F0A-A3CF-7A32-30487981EC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57250" y="2008596"/>
            <a:ext cx="7829550" cy="4525963"/>
          </a:xfrm>
        </p:spPr>
        <p:txBody>
          <a:bodyPr>
            <a:normAutofit/>
          </a:bodyPr>
          <a:lstStyle/>
          <a:p>
            <a:r>
              <a:rPr lang="da-DK" sz="2000" dirty="0"/>
              <a:t>Vores indberetninger sikrer opretholdelse af vores status i internationale fora, FN, ECOSOC, Europarådet, OSCE (sikkerhed og samarbejde) European Women’s Lobby</a:t>
            </a:r>
            <a:br>
              <a:rPr lang="da-DK" sz="2000" dirty="0"/>
            </a:br>
            <a:endParaRPr lang="da-DK" sz="2000" dirty="0"/>
          </a:p>
          <a:p>
            <a:r>
              <a:rPr lang="da-DK" sz="2000" dirty="0"/>
              <a:t>Vi har repræsentanter i FN’S afdelinger i NYC, Geneve, Wien, Rom, Paris, Nairobi og Bangkok og i andre internationale organisationer.</a:t>
            </a:r>
            <a:br>
              <a:rPr lang="da-DK" sz="2000" dirty="0"/>
            </a:br>
            <a:endParaRPr lang="da-DK" sz="2000" dirty="0"/>
          </a:p>
          <a:p>
            <a:r>
              <a:rPr lang="da-DK" sz="2000" dirty="0"/>
              <a:t>Vores repræsentanter kan trække oplysninger om relevante, indberettede fokusrapporter på SIE’s ekstranet</a:t>
            </a:r>
          </a:p>
          <a:p>
            <a:pPr marL="0" indent="0" algn="ctr">
              <a:buNone/>
            </a:pPr>
            <a:endParaRPr lang="da-DK" sz="2800" i="1" dirty="0"/>
          </a:p>
        </p:txBody>
      </p:sp>
    </p:spTree>
    <p:extLst>
      <p:ext uri="{BB962C8B-B14F-4D97-AF65-F5344CB8AC3E}">
        <p14:creationId xmlns:p14="http://schemas.microsoft.com/office/powerpoint/2010/main" val="347010921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67DDD5F-BFB5-549B-0FFA-78A50A92FF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a-DK" dirty="0"/>
              <a:t>Projektorganisering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6F63E15A-2F0A-A3CF-7A32-30487981EC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a-DK" sz="2800" dirty="0"/>
              <a:t>Involver klubmedlemmerne</a:t>
            </a:r>
          </a:p>
          <a:p>
            <a:r>
              <a:rPr lang="da-DK" sz="2800" dirty="0"/>
              <a:t>Tilfør projektet alle de relevante kompetencer, som medlemmerne besidder</a:t>
            </a:r>
          </a:p>
          <a:p>
            <a:r>
              <a:rPr lang="da-DK" sz="2800" dirty="0"/>
              <a:t>In- og eksterne kommunikation bør være et must</a:t>
            </a:r>
          </a:p>
          <a:p>
            <a:r>
              <a:rPr lang="da-DK" sz="2800" dirty="0"/>
              <a:t>Dan en projektorganisation – små projekter/lille organisation – store projekter/styregruppe og arbejdsgrupper</a:t>
            </a:r>
          </a:p>
          <a:p>
            <a:r>
              <a:rPr lang="da-DK" sz="2800" dirty="0"/>
              <a:t>Husk at samarbejde med extension</a:t>
            </a:r>
          </a:p>
        </p:txBody>
      </p:sp>
    </p:spTree>
    <p:extLst>
      <p:ext uri="{BB962C8B-B14F-4D97-AF65-F5344CB8AC3E}">
        <p14:creationId xmlns:p14="http://schemas.microsoft.com/office/powerpoint/2010/main" val="3353172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67DDD5F-BFB5-549B-0FFA-78A50A92FF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a-DK" dirty="0"/>
              <a:t>Plenum med evaluering af webinaret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6F63E15A-2F0A-A3CF-7A32-30487981EC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780282"/>
            <a:ext cx="8229600" cy="4525963"/>
          </a:xfrm>
        </p:spPr>
        <p:txBody>
          <a:bodyPr/>
          <a:lstStyle/>
          <a:p>
            <a:pPr marL="0" indent="0" algn="ctr">
              <a:buNone/>
            </a:pPr>
            <a:endParaRPr lang="da-DK" dirty="0"/>
          </a:p>
          <a:p>
            <a:pPr marL="0" indent="0" algn="ctr">
              <a:buNone/>
            </a:pPr>
            <a:endParaRPr lang="da-DK" sz="2800" i="1" dirty="0"/>
          </a:p>
        </p:txBody>
      </p:sp>
      <p:sp>
        <p:nvSpPr>
          <p:cNvPr id="5" name="Tekstfelt 4">
            <a:extLst>
              <a:ext uri="{FF2B5EF4-FFF2-40B4-BE49-F238E27FC236}">
                <a16:creationId xmlns:a16="http://schemas.microsoft.com/office/drawing/2014/main" id="{1F2FA0C5-8137-ACBA-9A67-52813095C293}"/>
              </a:ext>
            </a:extLst>
          </p:cNvPr>
          <p:cNvSpPr txBox="1"/>
          <p:nvPr/>
        </p:nvSpPr>
        <p:spPr>
          <a:xfrm>
            <a:off x="800100" y="1976080"/>
            <a:ext cx="7200900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da-DK" sz="2800" dirty="0"/>
              <a:t>Hvad var det bedste, I har oplevet i aften?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da-DK" sz="2800" dirty="0"/>
              <a:t>Var der noget, der overraskede jer?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da-DK" sz="2800" dirty="0"/>
              <a:t>Hvad ville I også gerne have hørt om?</a:t>
            </a:r>
          </a:p>
          <a:p>
            <a:pPr lvl="1"/>
            <a:endParaRPr lang="da-DK" sz="2800" dirty="0"/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da-DK" sz="2800" dirty="0"/>
              <a:t>Hvad vil I fortælle og/eller evt. ændre i klubben, når I kommer hjem?</a:t>
            </a:r>
          </a:p>
        </p:txBody>
      </p:sp>
    </p:spTree>
    <p:extLst>
      <p:ext uri="{BB962C8B-B14F-4D97-AF65-F5344CB8AC3E}">
        <p14:creationId xmlns:p14="http://schemas.microsoft.com/office/powerpoint/2010/main" val="4258289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67DDD5F-BFB5-549B-0FFA-78A50A92FF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a-DK" sz="3600" dirty="0"/>
              <a:t>Projekter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6F63E15A-2F0A-A3CF-7A32-30487981EC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585686"/>
            <a:ext cx="8229600" cy="4525963"/>
          </a:xfrm>
        </p:spPr>
        <p:txBody>
          <a:bodyPr>
            <a:normAutofit/>
          </a:bodyPr>
          <a:lstStyle/>
          <a:p>
            <a:r>
              <a:rPr lang="da-DK" sz="2800" b="1" dirty="0"/>
              <a:t>Hvad er et soroptimistprojekt </a:t>
            </a:r>
            <a:r>
              <a:rPr lang="da-DK" sz="2400" i="1" dirty="0"/>
              <a:t>- og hvad er det ikke?</a:t>
            </a:r>
          </a:p>
          <a:p>
            <a:r>
              <a:rPr lang="da-DK" sz="2800" b="1" dirty="0"/>
              <a:t>Hvordan kan man få idéer til projekter?</a:t>
            </a:r>
          </a:p>
          <a:p>
            <a:r>
              <a:rPr lang="da-DK" sz="2800" b="1" dirty="0"/>
              <a:t>Hvordan sikrer man, at projektet bliver en succes?</a:t>
            </a:r>
          </a:p>
          <a:p>
            <a:r>
              <a:rPr lang="da-DK" sz="2800" b="1" dirty="0"/>
              <a:t>Pause</a:t>
            </a:r>
          </a:p>
          <a:p>
            <a:r>
              <a:rPr lang="da-DK" sz="2800" b="1" dirty="0"/>
              <a:t>Gruppedrøftelse </a:t>
            </a:r>
          </a:p>
          <a:p>
            <a:r>
              <a:rPr lang="da-DK" sz="2800" b="1" dirty="0"/>
              <a:t>Projektorganisering</a:t>
            </a:r>
          </a:p>
          <a:p>
            <a:r>
              <a:rPr lang="da-DK" sz="2800" b="1" dirty="0"/>
              <a:t>Afrunding og evaluering</a:t>
            </a:r>
          </a:p>
          <a:p>
            <a:endParaRPr lang="da-DK" sz="2800" b="1" dirty="0"/>
          </a:p>
          <a:p>
            <a:endParaRPr lang="da-DK" dirty="0"/>
          </a:p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2485923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511C1F2-737B-DB60-322F-2F3619E782A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68A7FAD4-DA13-A51D-ABA6-E47340ABDA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da-DK" sz="2800" i="1" dirty="0"/>
          </a:p>
          <a:p>
            <a:pPr marL="0" indent="0">
              <a:buNone/>
            </a:pPr>
            <a:endParaRPr lang="da-DK" sz="2800" i="1" dirty="0"/>
          </a:p>
          <a:p>
            <a:pPr marL="0" indent="0">
              <a:buNone/>
            </a:pPr>
            <a:r>
              <a:rPr lang="da-DK" sz="2800" dirty="0"/>
              <a:t>Projekter</a:t>
            </a:r>
          </a:p>
          <a:p>
            <a:pPr marL="0" indent="0">
              <a:buNone/>
            </a:pPr>
            <a:r>
              <a:rPr lang="da-DK" sz="1600" dirty="0"/>
              <a:t>(skal indberettes)</a:t>
            </a:r>
          </a:p>
          <a:p>
            <a:pPr marL="0" indent="0">
              <a:buNone/>
            </a:pPr>
            <a:endParaRPr lang="da-DK" sz="2800" dirty="0"/>
          </a:p>
          <a:p>
            <a:pPr marL="0" indent="0">
              <a:buNone/>
            </a:pPr>
            <a:r>
              <a:rPr lang="da-DK" sz="2800" dirty="0"/>
              <a:t>Ikke projekter</a:t>
            </a:r>
          </a:p>
          <a:p>
            <a:pPr marL="0" indent="0">
              <a:buNone/>
            </a:pPr>
            <a:r>
              <a:rPr lang="da-DK" sz="1600" dirty="0"/>
              <a:t>(skal ikke indberettes)</a:t>
            </a:r>
          </a:p>
        </p:txBody>
      </p:sp>
      <p:sp>
        <p:nvSpPr>
          <p:cNvPr id="6" name="Titel 5">
            <a:extLst>
              <a:ext uri="{FF2B5EF4-FFF2-40B4-BE49-F238E27FC236}">
                <a16:creationId xmlns:a16="http://schemas.microsoft.com/office/drawing/2014/main" id="{B13FBD52-2AB4-2B59-BB04-593804A221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da-DK" sz="3600" b="1" dirty="0"/>
              <a:t>Soroptimistprojekter </a:t>
            </a:r>
            <a:br>
              <a:rPr lang="da-DK" sz="3600" b="1" dirty="0"/>
            </a:br>
            <a:r>
              <a:rPr lang="da-DK" sz="3600" i="1" dirty="0"/>
              <a:t>og</a:t>
            </a:r>
            <a:r>
              <a:rPr lang="da-DK" sz="3600" b="1" dirty="0"/>
              <a:t> </a:t>
            </a:r>
            <a:r>
              <a:rPr lang="da-DK" sz="3600" i="1" dirty="0"/>
              <a:t>hvad er det og hvad er det ikke?</a:t>
            </a:r>
          </a:p>
        </p:txBody>
      </p:sp>
      <p:cxnSp>
        <p:nvCxnSpPr>
          <p:cNvPr id="4" name="Lige pilforbindelse 3">
            <a:extLst>
              <a:ext uri="{FF2B5EF4-FFF2-40B4-BE49-F238E27FC236}">
                <a16:creationId xmlns:a16="http://schemas.microsoft.com/office/drawing/2014/main" id="{E2C9E590-3E7D-8AEA-C71E-72693D5C2D07}"/>
              </a:ext>
            </a:extLst>
          </p:cNvPr>
          <p:cNvCxnSpPr>
            <a:cxnSpLocks/>
          </p:cNvCxnSpPr>
          <p:nvPr/>
        </p:nvCxnSpPr>
        <p:spPr>
          <a:xfrm flipV="1">
            <a:off x="2045970" y="2486804"/>
            <a:ext cx="1348740" cy="515344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7" name="Lige pilforbindelse 6">
            <a:extLst>
              <a:ext uri="{FF2B5EF4-FFF2-40B4-BE49-F238E27FC236}">
                <a16:creationId xmlns:a16="http://schemas.microsoft.com/office/drawing/2014/main" id="{6DBC0033-A84E-4CF5-2DCB-70C62E72624B}"/>
              </a:ext>
            </a:extLst>
          </p:cNvPr>
          <p:cNvCxnSpPr/>
          <p:nvPr/>
        </p:nvCxnSpPr>
        <p:spPr>
          <a:xfrm>
            <a:off x="2045970" y="3108960"/>
            <a:ext cx="1463040" cy="32004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9" name="Lige pilforbindelse 8">
            <a:extLst>
              <a:ext uri="{FF2B5EF4-FFF2-40B4-BE49-F238E27FC236}">
                <a16:creationId xmlns:a16="http://schemas.microsoft.com/office/drawing/2014/main" id="{2AFC0421-0104-3322-8FBC-94C4DC1EB762}"/>
              </a:ext>
            </a:extLst>
          </p:cNvPr>
          <p:cNvCxnSpPr/>
          <p:nvPr/>
        </p:nvCxnSpPr>
        <p:spPr>
          <a:xfrm flipV="1">
            <a:off x="2663190" y="3998942"/>
            <a:ext cx="937260" cy="51435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2" name="Lige pilforbindelse 11">
            <a:extLst>
              <a:ext uri="{FF2B5EF4-FFF2-40B4-BE49-F238E27FC236}">
                <a16:creationId xmlns:a16="http://schemas.microsoft.com/office/drawing/2014/main" id="{F0D96A8C-66A0-6E88-1106-8035331468A8}"/>
              </a:ext>
            </a:extLst>
          </p:cNvPr>
          <p:cNvCxnSpPr>
            <a:cxnSpLocks/>
          </p:cNvCxnSpPr>
          <p:nvPr/>
        </p:nvCxnSpPr>
        <p:spPr>
          <a:xfrm>
            <a:off x="2663190" y="4617720"/>
            <a:ext cx="937260" cy="37719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3" name="Tekstfelt 12">
            <a:extLst>
              <a:ext uri="{FF2B5EF4-FFF2-40B4-BE49-F238E27FC236}">
                <a16:creationId xmlns:a16="http://schemas.microsoft.com/office/drawing/2014/main" id="{4C6544A1-E8EC-16A0-AF3D-EDEF3146555E}"/>
              </a:ext>
            </a:extLst>
          </p:cNvPr>
          <p:cNvSpPr txBox="1"/>
          <p:nvPr/>
        </p:nvSpPr>
        <p:spPr>
          <a:xfrm>
            <a:off x="3863340" y="1997839"/>
            <a:ext cx="414909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da-DK" dirty="0"/>
          </a:p>
          <a:p>
            <a:r>
              <a:rPr lang="da-DK" b="1" dirty="0"/>
              <a:t>Varige forbedringer af livskvalitet for målgruppen (kvinder og/eller piger)</a:t>
            </a:r>
          </a:p>
          <a:p>
            <a:endParaRPr lang="da-DK" b="1" dirty="0"/>
          </a:p>
          <a:p>
            <a:r>
              <a:rPr lang="da-DK" b="1" dirty="0"/>
              <a:t>Advocacy (fortalervirksomhed)</a:t>
            </a:r>
          </a:p>
          <a:p>
            <a:endParaRPr lang="da-DK" b="1" dirty="0"/>
          </a:p>
          <a:p>
            <a:endParaRPr lang="da-DK" b="1" dirty="0"/>
          </a:p>
          <a:p>
            <a:r>
              <a:rPr lang="da-DK" b="1" dirty="0"/>
              <a:t>Moneymaking</a:t>
            </a:r>
          </a:p>
          <a:p>
            <a:endParaRPr lang="da-DK" b="1" dirty="0"/>
          </a:p>
          <a:p>
            <a:endParaRPr lang="da-DK" b="1" dirty="0"/>
          </a:p>
          <a:p>
            <a:r>
              <a:rPr lang="da-DK" b="1" dirty="0"/>
              <a:t>Donationer til andre organisationer uden samarbejdsaftale</a:t>
            </a:r>
          </a:p>
        </p:txBody>
      </p:sp>
    </p:spTree>
    <p:extLst>
      <p:ext uri="{BB962C8B-B14F-4D97-AF65-F5344CB8AC3E}">
        <p14:creationId xmlns:p14="http://schemas.microsoft.com/office/powerpoint/2010/main" val="22681488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6F63E15A-2F0A-A3CF-7A32-30487981EC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8640" y="1585686"/>
            <a:ext cx="8229600" cy="4525963"/>
          </a:xfrm>
        </p:spPr>
        <p:txBody>
          <a:bodyPr/>
          <a:lstStyle/>
          <a:p>
            <a:r>
              <a:rPr lang="da-DK" sz="2400" dirty="0">
                <a:solidFill>
                  <a:srgbClr val="FF0000"/>
                </a:solidFill>
              </a:rPr>
              <a:t>Målgruppen</a:t>
            </a:r>
            <a:r>
              <a:rPr lang="da-DK" sz="2400" dirty="0"/>
              <a:t> er ikke kvinder eller piger</a:t>
            </a:r>
          </a:p>
          <a:p>
            <a:r>
              <a:rPr lang="da-DK" sz="2400" dirty="0"/>
              <a:t>Målet er ikke </a:t>
            </a:r>
            <a:r>
              <a:rPr lang="da-DK" sz="2400" dirty="0">
                <a:solidFill>
                  <a:srgbClr val="FF0000"/>
                </a:solidFill>
              </a:rPr>
              <a:t>varige</a:t>
            </a:r>
            <a:r>
              <a:rPr lang="da-DK" sz="2400" dirty="0"/>
              <a:t> forbedringer af </a:t>
            </a:r>
            <a:r>
              <a:rPr lang="da-DK" sz="2400" dirty="0">
                <a:solidFill>
                  <a:srgbClr val="FF0000"/>
                </a:solidFill>
              </a:rPr>
              <a:t>livskvalitet</a:t>
            </a:r>
          </a:p>
          <a:p>
            <a:r>
              <a:rPr lang="da-DK" sz="2400" dirty="0"/>
              <a:t>Projektet er ikke </a:t>
            </a:r>
            <a:r>
              <a:rPr lang="da-DK" sz="2400" dirty="0">
                <a:solidFill>
                  <a:srgbClr val="FF0000"/>
                </a:solidFill>
              </a:rPr>
              <a:t>tidsbegrænset</a:t>
            </a:r>
          </a:p>
          <a:p>
            <a:r>
              <a:rPr lang="da-DK" sz="2400" dirty="0">
                <a:solidFill>
                  <a:srgbClr val="FF0000"/>
                </a:solidFill>
              </a:rPr>
              <a:t>Målopfyldelsen</a:t>
            </a:r>
            <a:r>
              <a:rPr lang="da-DK" sz="2400" dirty="0"/>
              <a:t> kan ikke </a:t>
            </a:r>
            <a:r>
              <a:rPr lang="da-DK" sz="2400" dirty="0">
                <a:solidFill>
                  <a:srgbClr val="FF0000"/>
                </a:solidFill>
              </a:rPr>
              <a:t>evalueres </a:t>
            </a:r>
          </a:p>
          <a:p>
            <a:r>
              <a:rPr lang="da-DK" sz="2400" dirty="0"/>
              <a:t>Der doneres støtte til andre organisationers projekter </a:t>
            </a:r>
            <a:r>
              <a:rPr lang="da-DK" sz="2400" dirty="0">
                <a:solidFill>
                  <a:srgbClr val="FF0000"/>
                </a:solidFill>
              </a:rPr>
              <a:t>uden</a:t>
            </a:r>
            <a:r>
              <a:rPr lang="da-DK" sz="2400" dirty="0"/>
              <a:t> at der foreligger en </a:t>
            </a:r>
            <a:r>
              <a:rPr lang="da-DK" sz="2400" dirty="0">
                <a:solidFill>
                  <a:srgbClr val="FF0000"/>
                </a:solidFill>
              </a:rPr>
              <a:t>samarbejdsaftale</a:t>
            </a:r>
            <a:r>
              <a:rPr lang="da-DK" sz="2400" dirty="0"/>
              <a:t>, hvori ovenstående krav er opfyldt</a:t>
            </a:r>
          </a:p>
          <a:p>
            <a:pPr marL="0" indent="0">
              <a:buNone/>
            </a:pPr>
            <a:endParaRPr lang="da-DK" sz="2400" dirty="0"/>
          </a:p>
          <a:p>
            <a:r>
              <a:rPr lang="da-DK" sz="2400" i="1" dirty="0"/>
              <a:t>Der skal ikke indberettes ikke en fokusrapport</a:t>
            </a:r>
          </a:p>
          <a:p>
            <a:endParaRPr lang="da-DK" sz="2800" dirty="0"/>
          </a:p>
        </p:txBody>
      </p:sp>
      <p:sp>
        <p:nvSpPr>
          <p:cNvPr id="6" name="Titel 5">
            <a:extLst>
              <a:ext uri="{FF2B5EF4-FFF2-40B4-BE49-F238E27FC236}">
                <a16:creationId xmlns:a16="http://schemas.microsoft.com/office/drawing/2014/main" id="{188262F8-4226-4FE9-86C6-509925256B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a-DK" dirty="0"/>
              <a:t>Hvad er ikke et soroptimistprojekt? </a:t>
            </a:r>
          </a:p>
        </p:txBody>
      </p:sp>
    </p:spTree>
    <p:extLst>
      <p:ext uri="{BB962C8B-B14F-4D97-AF65-F5344CB8AC3E}">
        <p14:creationId xmlns:p14="http://schemas.microsoft.com/office/powerpoint/2010/main" val="4459552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7DBF3BC-B224-B91B-B92C-B696B3FCF33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D377B3C7-6CC6-08F0-E219-1969714CF5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8640" y="1357086"/>
            <a:ext cx="8229600" cy="4525963"/>
          </a:xfrm>
        </p:spPr>
        <p:txBody>
          <a:bodyPr>
            <a:normAutofit fontScale="92500"/>
          </a:bodyPr>
          <a:lstStyle/>
          <a:p>
            <a:pPr lvl="0"/>
            <a:r>
              <a:rPr lang="da-DK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Foranalyse</a:t>
            </a:r>
            <a:r>
              <a:rPr lang="da-DK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a-DK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kontakt lokal Soroptimistklub og evt. partner-NGO, kortlæg deres nuværende projekter og behov.</a:t>
            </a:r>
          </a:p>
          <a:p>
            <a:pPr lvl="0"/>
            <a:r>
              <a:rPr lang="da-DK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Fælles projektplan</a:t>
            </a:r>
            <a:r>
              <a:rPr lang="da-DK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a-DK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lvl="1"/>
            <a:r>
              <a:rPr lang="da-DK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Mål, succeskriterier og tidsramme</a:t>
            </a:r>
          </a:p>
          <a:p>
            <a:pPr lvl="1"/>
            <a:r>
              <a:rPr lang="da-DK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Roller og ansvar (Soroptimisterne deltager fx i kapacitetsopbygning, undervisning, finansiering af udstyr etc.)</a:t>
            </a:r>
          </a:p>
          <a:p>
            <a:pPr lvl="1"/>
            <a:r>
              <a:rPr lang="da-DK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Budget og gennemsigtighedsaftaler</a:t>
            </a:r>
          </a:p>
          <a:p>
            <a:pPr lvl="0"/>
            <a:r>
              <a:rPr lang="da-DK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Samarbejdsaftale</a:t>
            </a:r>
            <a:r>
              <a:rPr lang="da-DK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en let formaliseret aftale, hvor begge parter underskriver på, hvordan midler anvendes og rapporteres.</a:t>
            </a:r>
          </a:p>
          <a:p>
            <a:pPr lvl="0"/>
            <a:r>
              <a:rPr lang="da-DK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Løbende dialog og opfølgning</a:t>
            </a:r>
            <a:r>
              <a:rPr lang="da-DK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a-DK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fx månedlige statusmøder via Zoom og en fælles rapport hvert halve år.</a:t>
            </a:r>
          </a:p>
          <a:p>
            <a:pPr marL="0" indent="0">
              <a:buNone/>
            </a:pPr>
            <a:endParaRPr lang="da-DK" sz="2800" dirty="0"/>
          </a:p>
        </p:txBody>
      </p:sp>
      <p:sp>
        <p:nvSpPr>
          <p:cNvPr id="6" name="Titel 5">
            <a:extLst>
              <a:ext uri="{FF2B5EF4-FFF2-40B4-BE49-F238E27FC236}">
                <a16:creationId xmlns:a16="http://schemas.microsoft.com/office/drawing/2014/main" id="{47F37E02-AE06-60B3-D255-9AC1C581BA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a-DK" dirty="0"/>
              <a:t>Samarbejdsaftale </a:t>
            </a:r>
          </a:p>
        </p:txBody>
      </p:sp>
    </p:spTree>
    <p:extLst>
      <p:ext uri="{BB962C8B-B14F-4D97-AF65-F5344CB8AC3E}">
        <p14:creationId xmlns:p14="http://schemas.microsoft.com/office/powerpoint/2010/main" val="32386384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8926521-FF24-091E-FB36-F934F18DBF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C3C50C0-55BA-884A-EC3E-C9C54A15DF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648427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da-DK" sz="3600" b="1" dirty="0"/>
              <a:t>Hvordan kan man få idéer til projekter?</a:t>
            </a:r>
            <a:br>
              <a:rPr lang="da-DK" sz="3600" b="1" dirty="0"/>
            </a:br>
            <a:endParaRPr lang="da-DK" sz="3600" dirty="0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B1A4190F-7D87-35E7-1A8C-C3D4185E5A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80160" y="1992993"/>
            <a:ext cx="7543800" cy="3512094"/>
          </a:xfrm>
        </p:spPr>
        <p:txBody>
          <a:bodyPr>
            <a:norm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da-DK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Brainstorming i grupper i klubben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da-DK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Fælles prioritering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da-DK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Valg af projekt/projekter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da-DK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Nedsætte arbejdsgrupper - undersøgelsesfase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da-DK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Beslutning i klubben om projekt/projekter</a:t>
            </a:r>
            <a:endParaRPr lang="da-DK" sz="2800" b="1" dirty="0"/>
          </a:p>
          <a:p>
            <a:endParaRPr lang="da-DK" dirty="0"/>
          </a:p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3907868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BEB12D5-2389-28B1-E399-00ABB0C658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5">
            <a:extLst>
              <a:ext uri="{FF2B5EF4-FFF2-40B4-BE49-F238E27FC236}">
                <a16:creationId xmlns:a16="http://schemas.microsoft.com/office/drawing/2014/main" id="{A0D95FFB-55EF-0C5B-2DE6-2D6075991F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a-DK" dirty="0"/>
              <a:t>Projekter – fra start til slut</a:t>
            </a:r>
          </a:p>
        </p:txBody>
      </p:sp>
      <p:sp>
        <p:nvSpPr>
          <p:cNvPr id="2" name="Pladsholder til indhold 2">
            <a:extLst>
              <a:ext uri="{FF2B5EF4-FFF2-40B4-BE49-F238E27FC236}">
                <a16:creationId xmlns:a16="http://schemas.microsoft.com/office/drawing/2014/main" id="{AB069702-C47F-E5F2-0C1F-6433BF370139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457200" y="1736725"/>
            <a:ext cx="8229600" cy="4525963"/>
          </a:xfrm>
        </p:spPr>
        <p:txBody>
          <a:bodyPr rtlCol="0">
            <a:normAutofit/>
          </a:bodyPr>
          <a:lstStyle/>
          <a:p>
            <a:pPr marL="0" indent="0" algn="ctr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da-DK" dirty="0"/>
              <a:t>Problemidentifikation</a:t>
            </a:r>
          </a:p>
          <a:p>
            <a:pPr marL="0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da-DK" dirty="0"/>
              <a:t>			</a:t>
            </a:r>
            <a:endParaRPr lang="da-DK" b="1" dirty="0"/>
          </a:p>
          <a:p>
            <a:pPr marL="0" indent="0">
              <a:buNone/>
              <a:defRPr/>
            </a:pPr>
            <a:r>
              <a:rPr lang="da-DK" dirty="0"/>
              <a:t>Evaluering                               Projektformulering</a:t>
            </a:r>
          </a:p>
          <a:p>
            <a:pPr marL="0" indent="0">
              <a:buNone/>
              <a:defRPr/>
            </a:pPr>
            <a:r>
              <a:rPr lang="da-DK" dirty="0"/>
              <a:t>Monitorering                          og Forberedelse</a:t>
            </a:r>
          </a:p>
          <a:p>
            <a:pPr marL="0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da-DK" dirty="0"/>
          </a:p>
          <a:p>
            <a:pPr marL="0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da-DK" dirty="0"/>
              <a:t>                          Implementering</a:t>
            </a:r>
          </a:p>
        </p:txBody>
      </p:sp>
      <p:cxnSp>
        <p:nvCxnSpPr>
          <p:cNvPr id="8" name="Lige pilforbindelse 7">
            <a:extLst>
              <a:ext uri="{FF2B5EF4-FFF2-40B4-BE49-F238E27FC236}">
                <a16:creationId xmlns:a16="http://schemas.microsoft.com/office/drawing/2014/main" id="{048BAF4A-2563-2762-F976-FFBB3ED07A0A}"/>
              </a:ext>
            </a:extLst>
          </p:cNvPr>
          <p:cNvCxnSpPr/>
          <p:nvPr/>
        </p:nvCxnSpPr>
        <p:spPr>
          <a:xfrm>
            <a:off x="5589270" y="2274570"/>
            <a:ext cx="1040130" cy="64008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0" name="Lige pilforbindelse 9">
            <a:extLst>
              <a:ext uri="{FF2B5EF4-FFF2-40B4-BE49-F238E27FC236}">
                <a16:creationId xmlns:a16="http://schemas.microsoft.com/office/drawing/2014/main" id="{3D0D7C4D-23E8-5059-468F-84C62127B577}"/>
              </a:ext>
            </a:extLst>
          </p:cNvPr>
          <p:cNvCxnSpPr>
            <a:cxnSpLocks/>
          </p:cNvCxnSpPr>
          <p:nvPr/>
        </p:nvCxnSpPr>
        <p:spPr>
          <a:xfrm flipH="1">
            <a:off x="5795010" y="4011930"/>
            <a:ext cx="834390" cy="78867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3" name="Lige pilforbindelse 12">
            <a:extLst>
              <a:ext uri="{FF2B5EF4-FFF2-40B4-BE49-F238E27FC236}">
                <a16:creationId xmlns:a16="http://schemas.microsoft.com/office/drawing/2014/main" id="{EE2B27B7-EA15-776D-268D-B660D85E0848}"/>
              </a:ext>
            </a:extLst>
          </p:cNvPr>
          <p:cNvCxnSpPr/>
          <p:nvPr/>
        </p:nvCxnSpPr>
        <p:spPr>
          <a:xfrm flipH="1" flipV="1">
            <a:off x="1691640" y="4011930"/>
            <a:ext cx="1108710" cy="96012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5" name="Lige pilforbindelse 14">
            <a:extLst>
              <a:ext uri="{FF2B5EF4-FFF2-40B4-BE49-F238E27FC236}">
                <a16:creationId xmlns:a16="http://schemas.microsoft.com/office/drawing/2014/main" id="{C28E539D-EDBE-17E8-C258-866EF6A5CD47}"/>
              </a:ext>
            </a:extLst>
          </p:cNvPr>
          <p:cNvCxnSpPr>
            <a:cxnSpLocks/>
          </p:cNvCxnSpPr>
          <p:nvPr/>
        </p:nvCxnSpPr>
        <p:spPr>
          <a:xfrm flipV="1">
            <a:off x="1691640" y="2194560"/>
            <a:ext cx="891540" cy="72009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984642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6F63E15A-2F0A-A3CF-7A32-30487981EC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a-DK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SMART-modellen:</a:t>
            </a:r>
          </a:p>
          <a:p>
            <a:pPr lvl="6"/>
            <a:r>
              <a:rPr lang="da-DK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da-DK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pecifikt mål</a:t>
            </a:r>
          </a:p>
          <a:p>
            <a:pPr lvl="6"/>
            <a:r>
              <a:rPr lang="da-DK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da-DK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ålbart</a:t>
            </a:r>
          </a:p>
          <a:p>
            <a:pPr lvl="6"/>
            <a:r>
              <a:rPr lang="da-DK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da-DK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ttraktivt</a:t>
            </a:r>
          </a:p>
          <a:p>
            <a:pPr lvl="6"/>
            <a:r>
              <a:rPr lang="da-DK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da-DK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ealistisk</a:t>
            </a:r>
          </a:p>
          <a:p>
            <a:pPr lvl="6"/>
            <a:r>
              <a:rPr lang="da-DK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da-DK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idsbestemt</a:t>
            </a:r>
            <a:endParaRPr lang="da-DK" sz="2800" i="1" dirty="0"/>
          </a:p>
        </p:txBody>
      </p:sp>
      <p:sp>
        <p:nvSpPr>
          <p:cNvPr id="6" name="Titel 5">
            <a:extLst>
              <a:ext uri="{FF2B5EF4-FFF2-40B4-BE49-F238E27FC236}">
                <a16:creationId xmlns:a16="http://schemas.microsoft.com/office/drawing/2014/main" id="{188262F8-4226-4FE9-86C6-509925256B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a-DK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Krav til et projekt  </a:t>
            </a: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31193591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67DDD5F-BFB5-549B-0FFA-78A50A92FF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a-DK" dirty="0"/>
              <a:t>Projektbeskrivelse og -forberedelse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6F63E15A-2F0A-A3CF-7A32-30487981EC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780282"/>
            <a:ext cx="8229600" cy="4525963"/>
          </a:xfrm>
        </p:spPr>
        <p:txBody>
          <a:bodyPr/>
          <a:lstStyle/>
          <a:p>
            <a:pPr marL="0" indent="0" algn="ctr">
              <a:buNone/>
            </a:pPr>
            <a:endParaRPr lang="da-DK" dirty="0"/>
          </a:p>
          <a:p>
            <a:pPr marL="0" indent="0" algn="ctr">
              <a:buNone/>
            </a:pPr>
            <a:endParaRPr lang="da-DK" sz="2800" i="1" dirty="0"/>
          </a:p>
        </p:txBody>
      </p:sp>
      <p:sp>
        <p:nvSpPr>
          <p:cNvPr id="5" name="Tekstfelt 4">
            <a:extLst>
              <a:ext uri="{FF2B5EF4-FFF2-40B4-BE49-F238E27FC236}">
                <a16:creationId xmlns:a16="http://schemas.microsoft.com/office/drawing/2014/main" id="{1F2FA0C5-8137-ACBA-9A67-52813095C293}"/>
              </a:ext>
            </a:extLst>
          </p:cNvPr>
          <p:cNvSpPr txBox="1"/>
          <p:nvPr/>
        </p:nvSpPr>
        <p:spPr>
          <a:xfrm>
            <a:off x="2411729" y="1628608"/>
            <a:ext cx="5622661" cy="45243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da-DK" sz="2800" dirty="0"/>
              <a:t>Projektbeskrivelse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a-DK" sz="20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Projekttitel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a-DK" sz="20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Formålet med projektet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a-DK" sz="2000" b="1" kern="100" dirty="0">
                <a:solidFill>
                  <a:srgbClr val="C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Projektets mål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a-DK" sz="2000" b="1" kern="100" dirty="0">
                <a:solidFill>
                  <a:srgbClr val="C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Projektets målgruppe</a:t>
            </a:r>
            <a:r>
              <a:rPr lang="da-DK" sz="2000" kern="100" dirty="0">
                <a:solidFill>
                  <a:srgbClr val="C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a-DK" sz="20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Evt. </a:t>
            </a:r>
            <a:r>
              <a:rPr lang="da-DK" sz="2000" kern="100" dirty="0">
                <a:ea typeface="Calibri" panose="020F0502020204030204" pitchFamily="34" charset="0"/>
                <a:cs typeface="Times New Roman" panose="02020603050405020304" pitchFamily="18" charset="0"/>
              </a:rPr>
              <a:t>s</a:t>
            </a:r>
            <a:r>
              <a:rPr lang="da-DK" sz="20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amarbejdspartnere og projektejer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a-DK" sz="2000" kern="100" dirty="0">
                <a:ea typeface="Calibri" panose="020F0502020204030204" pitchFamily="34" charset="0"/>
                <a:cs typeface="Times New Roman" panose="02020603050405020304" pitchFamily="18" charset="0"/>
              </a:rPr>
              <a:t>Projektorganisation </a:t>
            </a:r>
            <a:endParaRPr lang="da-DK" sz="2000" kern="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a-DK" sz="20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Tidsplan, finansiering og økonomi</a:t>
            </a:r>
            <a:endParaRPr lang="da-DK" sz="2000" kern="1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a-DK" sz="20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Intern og ekstern kommunikation og forankring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a-DK" sz="2000" b="1" kern="100" dirty="0">
                <a:solidFill>
                  <a:srgbClr val="C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Milepæle og slutevaluering</a:t>
            </a:r>
          </a:p>
          <a:p>
            <a:r>
              <a:rPr lang="da-DK" sz="2800" kern="100" dirty="0">
                <a:ea typeface="Calibri" panose="020F0502020204030204" pitchFamily="34" charset="0"/>
                <a:cs typeface="Times New Roman" panose="02020603050405020304" pitchFamily="18" charset="0"/>
              </a:rPr>
              <a:t>Handlingsplan</a:t>
            </a:r>
            <a:endParaRPr lang="da-DK" sz="2000" kern="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da-DK" sz="2000" kern="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da-DK" sz="3200" dirty="0"/>
          </a:p>
        </p:txBody>
      </p:sp>
    </p:spTree>
    <p:extLst>
      <p:ext uri="{BB962C8B-B14F-4D97-AF65-F5344CB8AC3E}">
        <p14:creationId xmlns:p14="http://schemas.microsoft.com/office/powerpoint/2010/main" val="2610323992"/>
      </p:ext>
    </p:extLst>
  </p:cSld>
  <p:clrMapOvr>
    <a:masterClrMapping/>
  </p:clrMapOvr>
</p:sld>
</file>

<file path=ppt/theme/theme1.xml><?xml version="1.0" encoding="utf-8"?>
<a:theme xmlns:a="http://schemas.openxmlformats.org/drawingml/2006/main" name="Kontor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1_Brugerdefineret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Brugerdefineret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9904</TotalTime>
  <Words>719</Words>
  <Application>Microsoft Office PowerPoint</Application>
  <PresentationFormat>Skærmshow (4:3)</PresentationFormat>
  <Paragraphs>115</Paragraphs>
  <Slides>16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4</vt:i4>
      </vt:variant>
      <vt:variant>
        <vt:lpstr>Tema</vt:lpstr>
      </vt:variant>
      <vt:variant>
        <vt:i4>3</vt:i4>
      </vt:variant>
      <vt:variant>
        <vt:lpstr>Slidetitler</vt:lpstr>
      </vt:variant>
      <vt:variant>
        <vt:i4>16</vt:i4>
      </vt:variant>
    </vt:vector>
  </HeadingPairs>
  <TitlesOfParts>
    <vt:vector size="23" baseType="lpstr">
      <vt:lpstr>Arial</vt:lpstr>
      <vt:lpstr>Calibri</vt:lpstr>
      <vt:lpstr>Calibri Light</vt:lpstr>
      <vt:lpstr>Times New Roman</vt:lpstr>
      <vt:lpstr>Kontortema</vt:lpstr>
      <vt:lpstr>1_Brugerdefineret design</vt:lpstr>
      <vt:lpstr>Brugerdefineret design</vt:lpstr>
      <vt:lpstr>Udvikling af projekter og projektarbejde</vt:lpstr>
      <vt:lpstr>Projekter</vt:lpstr>
      <vt:lpstr>Soroptimistprojekter  og hvad er det og hvad er det ikke?</vt:lpstr>
      <vt:lpstr>Hvad er ikke et soroptimistprojekt? </vt:lpstr>
      <vt:lpstr>Samarbejdsaftale </vt:lpstr>
      <vt:lpstr>Hvordan kan man få idéer til projekter? </vt:lpstr>
      <vt:lpstr>Projekter – fra start til slut</vt:lpstr>
      <vt:lpstr>Krav til et projekt  </vt:lpstr>
      <vt:lpstr>Projektbeskrivelse og -forberedelse</vt:lpstr>
      <vt:lpstr>5 minutters pause</vt:lpstr>
      <vt:lpstr>Gruppearbejde</vt:lpstr>
      <vt:lpstr>Hvordan kan vi styrke projektarbejdet tilbagemelding på gruppearbejdet</vt:lpstr>
      <vt:lpstr>Hvad er et advocacy projekt?</vt:lpstr>
      <vt:lpstr>Hvorfor er fokusrapporter vigtige?</vt:lpstr>
      <vt:lpstr>Projektorganisering</vt:lpstr>
      <vt:lpstr>Plenum med evaluering af webinaret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PowerPoint-præsentation</dc:title>
  <dc:creator>Anne Marie Boile Nielsen</dc:creator>
  <cp:lastModifiedBy>Marie Lade</cp:lastModifiedBy>
  <cp:revision>33</cp:revision>
  <cp:lastPrinted>2025-11-08T16:58:52Z</cp:lastPrinted>
  <dcterms:created xsi:type="dcterms:W3CDTF">2016-12-12T18:41:00Z</dcterms:created>
  <dcterms:modified xsi:type="dcterms:W3CDTF">2025-11-20T10:46:57Z</dcterms:modified>
</cp:coreProperties>
</file>