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0" r:id="rId3"/>
    <p:sldId id="259" r:id="rId4"/>
    <p:sldId id="256" r:id="rId5"/>
    <p:sldId id="261" r:id="rId6"/>
    <p:sldId id="258" r:id="rId7"/>
    <p:sldId id="272" r:id="rId8"/>
    <p:sldId id="275" r:id="rId9"/>
    <p:sldId id="257" r:id="rId10"/>
    <p:sldId id="269" r:id="rId11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A36"/>
    <a:srgbClr val="AA2C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32" autoAdjust="0"/>
  </p:normalViewPr>
  <p:slideViewPr>
    <p:cSldViewPr snapToGrid="0">
      <p:cViewPr varScale="1">
        <p:scale>
          <a:sx n="71" d="100"/>
          <a:sy n="71" d="100"/>
        </p:scale>
        <p:origin x="1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CA6105-366F-294E-6D33-DDA170260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873B631-8627-CC4A-2E88-DE6CF0764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D03FA1-F662-A073-0175-BB724782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92CC7C9-2524-3778-E643-8204CCA71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E0CA5A-5E54-0DC7-A2D0-111E24500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285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AA8FA1-8518-FB18-7BE7-077D15C4D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E7D45BD-5F38-C811-BD95-FEBD149FF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FA6B16C-FDEB-89B5-D0F8-6213A5E0D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EB5D2D-CFCF-C3FF-63CF-9A5BBDD93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9322B9C-C71C-9F3B-3591-30D6E6EC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024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9CD932FC-7DCA-2777-35D5-B2BAAEC148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B5BD71A-34ED-2C16-CABE-987C5B3472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F1BDAC1-0A70-7E2F-BA5A-0EC48E593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353E793-E7DE-7FC0-B5C9-091DC0BF9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CDA1014-6E8A-18F8-645A-EFA5323B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5311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8F57E9-B000-E2BE-642F-2A6DFF13F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C3225-A75D-DA24-8400-3AFF9FA22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97D62CE-4372-249F-674E-66A4935A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9897350-75CF-7D23-DE60-F7B58EC3B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4B9A4D2-BA27-D850-5BEE-BBA835A6E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7941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EDF75-36D5-3BB6-ECE5-74E47AB5C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8EE2C48-E08C-D2B8-AE67-DD9913B2B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4733882-CD5A-11D1-C33B-42670C8D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6977A7A-0927-E4F5-87EC-AE3FEF2DD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6AC0EF4-163A-535F-5DEE-E1E05B115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9385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4AD36E-2EAD-9940-8E3D-A6B3CF65E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074480-D356-E3DA-F2F8-0D5A5F694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9CE751C-2F08-F930-3238-16A14F196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2A84D4-9DB7-F2EE-83F1-87FEA309E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849E2E2-FEF0-7137-744C-8D0F51DC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2ED4638-6B50-52FE-AE67-0A3BA044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8686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DE029-6389-430D-558F-90830149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A3D5441-A99F-7E7F-C19F-2A9FF2ADA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0427D2C-A237-CE49-2850-16AD5FEC3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4963092-5822-0CCA-8DA1-05A7773460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4C068C3-CC67-8DD8-D289-3DB6BC236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7525C938-0B05-3206-E48D-E0C179FD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45EFC642-CEC3-E13C-D6FF-8FDF40D29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5DAD1A18-0F97-8041-04D3-3B88EE815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94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58050-784A-AD52-01BC-C0B1E38B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F0C4970-52E9-674A-C797-2D596A2A3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B96DAD9-7CF6-5992-E0D9-7147747D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ED224C6-56E5-EDD0-1393-74A7C9F41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059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264DCEE6-5D8A-40F9-D0A0-4E44CAB02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F906132D-5FBD-39EF-6FA6-12BCE5C0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5C57680-421C-2B39-87C8-85465246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783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1ECB5-CFF6-94AB-3BBB-86054D55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5FE01AA-94ED-4D67-D60B-96B820D42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23DE8FE-AAE3-F667-B05E-E74365F0E5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E255286-6060-0DB2-2800-4BDAD52D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5F2340-5BEC-6285-0F68-9C69FFAA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C6535DA-CF67-CF3F-048A-A134DE4A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004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A4DD1B-41C8-717E-2184-A28D3CFC0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E8242A3-43EB-650C-3650-23745DA73C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2FFB12C-9C01-0C0A-BCB5-366905305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D16BFD8-4191-274C-EB8C-BC29D9AD1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C3B2EB4-518D-52F8-6235-21EFA73E4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ECAD4C6-32D5-06DC-FCEE-554A2F0E6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1770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F9B4C5F-FA7A-8725-4E04-B6A6DED3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3DC60EB-E95B-5294-936B-342ABEE96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6BE273B-C8A0-B62E-9331-CB067BFF21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E5D2D-94B7-4C90-B968-7A7353BA313C}" type="datetimeFigureOut">
              <a:rPr lang="da-DK" smtClean="0"/>
              <a:t>03-12-2023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74FADE1-73B9-8E65-DB65-B0D46DA32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4A5753-B367-221D-658F-9803D07295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EA5D8-6F33-4BE3-8541-D6335A2CB00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667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5D55BF4-20FD-25C8-2828-D712B1BC9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4134" y="171123"/>
            <a:ext cx="9144000" cy="1510353"/>
          </a:xfrm>
        </p:spPr>
        <p:txBody>
          <a:bodyPr>
            <a:normAutofit/>
          </a:bodyPr>
          <a:lstStyle/>
          <a:p>
            <a:r>
              <a:rPr lang="da-DK" sz="3100" dirty="0">
                <a:latin typeface="+mn-lt"/>
                <a:ea typeface="+mn-ea"/>
                <a:cs typeface="+mn-cs"/>
              </a:rPr>
              <a:t>EXT kursus - Nye tider, hvordan kommer vi videre!</a:t>
            </a:r>
            <a:br>
              <a:rPr lang="da-DK" sz="3100" dirty="0">
                <a:latin typeface="+mn-lt"/>
                <a:ea typeface="+mn-ea"/>
                <a:cs typeface="+mn-cs"/>
              </a:rPr>
            </a:br>
            <a:r>
              <a:rPr lang="da-DK" sz="46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Eftermiddagens program</a:t>
            </a:r>
            <a:endParaRPr lang="da-DK" sz="4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BA4454-568F-60A9-E466-3F336D23BF34}"/>
              </a:ext>
            </a:extLst>
          </p:cNvPr>
          <p:cNvSpPr txBox="1"/>
          <p:nvPr/>
        </p:nvSpPr>
        <p:spPr>
          <a:xfrm>
            <a:off x="1756528" y="2135492"/>
            <a:ext cx="10435472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800" dirty="0"/>
              <a:t>Kl. 12.45 – 16.00 DPD &amp; EXT, program hver for sig</a:t>
            </a:r>
            <a:br>
              <a:rPr lang="da-DK" sz="2800" dirty="0"/>
            </a:br>
            <a:r>
              <a:rPr lang="da-DK" sz="2800" dirty="0"/>
              <a:t>Kl. Ca. 14.15 fælles kaffepause. </a:t>
            </a:r>
            <a:br>
              <a:rPr lang="da-DK" sz="2800" dirty="0"/>
            </a:br>
            <a:br>
              <a:rPr lang="da-DK" sz="2100" dirty="0"/>
            </a:br>
            <a:br>
              <a:rPr lang="da-DK" sz="2100" dirty="0"/>
            </a:br>
            <a:r>
              <a:rPr lang="da-DK" sz="3000" dirty="0"/>
              <a:t>EXT: </a:t>
            </a:r>
            <a:br>
              <a:rPr lang="da-DK" sz="2100" dirty="0"/>
            </a:br>
            <a:r>
              <a:rPr lang="da-DK" sz="3000" dirty="0"/>
              <a:t>* Hvordan er tone/psykisk sikkerhed i klubberne (miljøet)</a:t>
            </a:r>
            <a:br>
              <a:rPr lang="da-DK" sz="3000" dirty="0"/>
            </a:br>
            <a:r>
              <a:rPr lang="da-DK" sz="3000" dirty="0"/>
              <a:t>* Hvordan kommer vi videre med medlems fastholdelse/forøgelse</a:t>
            </a:r>
            <a:br>
              <a:rPr lang="da-DK" sz="3000" dirty="0"/>
            </a:br>
            <a:r>
              <a:rPr lang="da-DK" sz="1500" dirty="0"/>
              <a:t>   </a:t>
            </a:r>
            <a:r>
              <a:rPr lang="da-DK" sz="1500" i="1" dirty="0"/>
              <a:t>(dette materiale varierede fra distrikt til distikt, der er lavet en fælles kombi udgave)</a:t>
            </a:r>
            <a:br>
              <a:rPr lang="da-DK" sz="3000" dirty="0"/>
            </a:br>
            <a:r>
              <a:rPr lang="da-DK" sz="3000" dirty="0"/>
              <a:t>* Værktøj/ tag ”pulsen” på klubben.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BF577D-DC64-275D-E344-57AD9F8DFF9D}"/>
              </a:ext>
            </a:extLst>
          </p:cNvPr>
          <p:cNvSpPr txBox="1"/>
          <p:nvPr/>
        </p:nvSpPr>
        <p:spPr>
          <a:xfrm>
            <a:off x="1649690" y="6226730"/>
            <a:ext cx="9618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Materialet er udarbejdet efter undervisningsmateriale fra SIE Groth Academi i Athen, februar 2023.</a:t>
            </a:r>
          </a:p>
        </p:txBody>
      </p:sp>
    </p:spTree>
    <p:extLst>
      <p:ext uri="{BB962C8B-B14F-4D97-AF65-F5344CB8AC3E}">
        <p14:creationId xmlns:p14="http://schemas.microsoft.com/office/powerpoint/2010/main" val="3767981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D1305D-B09A-C08D-4B3C-852D52B33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881" y="876692"/>
            <a:ext cx="6657371" cy="540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838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234412-8D11-739E-7D08-3F47C6646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0352" y="273758"/>
            <a:ext cx="10086681" cy="1095522"/>
          </a:xfrm>
        </p:spPr>
        <p:txBody>
          <a:bodyPr>
            <a:normAutofit/>
          </a:bodyPr>
          <a:lstStyle/>
          <a:p>
            <a:r>
              <a:rPr lang="da-DK" sz="37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Hvordan er miljøet i klubberne?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1514A-8DE8-F567-B754-CC7A2837DB60}"/>
              </a:ext>
            </a:extLst>
          </p:cNvPr>
          <p:cNvSpPr txBox="1"/>
          <p:nvPr/>
        </p:nvSpPr>
        <p:spPr>
          <a:xfrm>
            <a:off x="1992158" y="1519631"/>
            <a:ext cx="9858478" cy="3818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2800" dirty="0"/>
              <a:t>I formiddags talte vi om at vi skal acceptere forskelligheder.</a:t>
            </a:r>
            <a:br>
              <a:rPr lang="da-DK" sz="2800" dirty="0"/>
            </a:br>
            <a:r>
              <a:rPr lang="da-DK" sz="2800" dirty="0"/>
              <a:t>Det er når vi har forskellige meninger, vi vokser og får nye ideer!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br>
              <a:rPr lang="da-DK" sz="2800" dirty="0"/>
            </a:br>
            <a:r>
              <a:rPr lang="da-DK" sz="2800" dirty="0"/>
              <a:t>Er vi gode nok til at </a:t>
            </a:r>
            <a:r>
              <a:rPr lang="da-DK" sz="2800" b="1" dirty="0"/>
              <a:t>acceptere</a:t>
            </a:r>
            <a:r>
              <a:rPr lang="da-DK" sz="2800" dirty="0"/>
              <a:t> andres mening og forskelligheder?</a:t>
            </a:r>
            <a:br>
              <a:rPr lang="da-DK" sz="2800" dirty="0"/>
            </a:br>
            <a:r>
              <a:rPr lang="da-DK" sz="2800" dirty="0"/>
              <a:t>Er vi gode nok til </a:t>
            </a:r>
            <a:r>
              <a:rPr lang="da-DK" sz="2800" b="1" dirty="0"/>
              <a:t>IKKE,</a:t>
            </a:r>
            <a:r>
              <a:rPr lang="da-DK" sz="2800" dirty="0"/>
              <a:t> at gøre som vi plejer? </a:t>
            </a:r>
            <a:br>
              <a:rPr lang="da-DK" sz="2800" dirty="0"/>
            </a:br>
            <a:r>
              <a:rPr lang="da-DK" sz="2800" dirty="0"/>
              <a:t>Er vi gode nok til at </a:t>
            </a:r>
            <a:r>
              <a:rPr lang="da-DK" sz="2800" b="1" dirty="0"/>
              <a:t>slippe kontrollen, </a:t>
            </a:r>
            <a:r>
              <a:rPr lang="da-DK" sz="2800" dirty="0"/>
              <a:t>og lade andre tage over?</a:t>
            </a:r>
            <a:br>
              <a:rPr lang="da-DK" sz="2800" dirty="0"/>
            </a:br>
            <a:r>
              <a:rPr lang="da-DK" sz="2800" dirty="0"/>
              <a:t>Er vi gode nok til at </a:t>
            </a:r>
            <a:r>
              <a:rPr lang="da-DK" sz="2800" b="1" dirty="0"/>
              <a:t>samarbejde</a:t>
            </a:r>
            <a:r>
              <a:rPr lang="da-DK" sz="2800" dirty="0"/>
              <a:t> ude i klubberne?</a:t>
            </a:r>
            <a:br>
              <a:rPr lang="da-DK" sz="2800" dirty="0"/>
            </a:br>
            <a:r>
              <a:rPr lang="da-DK" sz="2800" dirty="0"/>
              <a:t>Er vi gode nok til at være </a:t>
            </a:r>
            <a:r>
              <a:rPr lang="da-DK" sz="2800" b="1" dirty="0"/>
              <a:t>enige om at være uenige</a:t>
            </a:r>
            <a:r>
              <a:rPr lang="da-DK" sz="2800" dirty="0"/>
              <a:t> ?</a:t>
            </a:r>
            <a:endParaRPr lang="da-DK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049A54-576D-A78D-0F55-BE78F019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36" y="5366374"/>
            <a:ext cx="2645893" cy="1322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3F6784-404D-BBA2-4F2C-16ADDEAC0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576" y="5366374"/>
            <a:ext cx="2648846" cy="1324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C2A203-6B8C-AACB-218A-5EA82D590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469" y="5366374"/>
            <a:ext cx="2648846" cy="1324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1D6ED9-8378-B069-A584-DDDE88865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362" y="5366374"/>
            <a:ext cx="2648846" cy="13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20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7883A-F21B-0632-111C-D23872AA7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600" y="261938"/>
            <a:ext cx="10027017" cy="1029546"/>
          </a:xfrm>
        </p:spPr>
        <p:txBody>
          <a:bodyPr>
            <a:normAutofit fontScale="90000"/>
          </a:bodyPr>
          <a:lstStyle/>
          <a:p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b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da-DK" sz="41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Hvordan er tone/psykisk sikkerhed i klubben?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40BBC635-BDA6-A6AD-5EE6-B9F930271619}"/>
              </a:ext>
            </a:extLst>
          </p:cNvPr>
          <p:cNvSpPr txBox="1"/>
          <p:nvPr/>
        </p:nvSpPr>
        <p:spPr>
          <a:xfrm>
            <a:off x="2243579" y="1291484"/>
            <a:ext cx="9471846" cy="5396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Tryghed skaber positivitet og fremmer nye ideer!</a:t>
            </a:r>
            <a:br>
              <a:rPr lang="da-DK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Skab tryghed i klubben/eller på et kursus som her.</a:t>
            </a:r>
            <a:b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 er OK at være forskellig/have forskellige meninger.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Svar kort på følgende:</a:t>
            </a:r>
            <a:b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5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 navn, hvordan føler du mht. deltagelse på dette kursus i dag?</a:t>
            </a:r>
            <a:b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Måske kan nogle møder starte med dette spørgsmål, spec hvis i skal lave gruppearbejde.</a:t>
            </a:r>
            <a:br>
              <a:rPr lang="da-DK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a-DK" dirty="0">
              <a:solidFill>
                <a:srgbClr val="FF0000"/>
              </a:solidFill>
            </a:endParaRP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Tør alle tale frit i klubben?</a:t>
            </a:r>
            <a:b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Bliver alle hørt?</a:t>
            </a:r>
            <a:b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Dømmer vi for hurtigt? </a:t>
            </a:r>
            <a:b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 Plejer for godt?</a:t>
            </a:r>
            <a:br>
              <a:rPr lang="da-DK" sz="2800" dirty="0"/>
            </a:br>
            <a:r>
              <a:rPr lang="da-DK" sz="2800" dirty="0"/>
              <a:t> </a:t>
            </a:r>
            <a:endParaRPr lang="da-DK" sz="2500" dirty="0"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Billede 4">
            <a:extLst>
              <a:ext uri="{FF2B5EF4-FFF2-40B4-BE49-F238E27FC236}">
                <a16:creationId xmlns:a16="http://schemas.microsoft.com/office/drawing/2014/main" id="{6AC67443-3E66-ABDA-B0B1-6F5B68BBB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BE0996-F677-22BF-DC1B-BD4EF0C7A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149" y="4579749"/>
            <a:ext cx="2083182" cy="152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8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234412-8D11-739E-7D08-3F47C6646C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743" y="393913"/>
            <a:ext cx="6199735" cy="1057815"/>
          </a:xfrm>
        </p:spPr>
        <p:txBody>
          <a:bodyPr>
            <a:normAutofit/>
          </a:bodyPr>
          <a:lstStyle/>
          <a:p>
            <a:r>
              <a:rPr lang="da-DK" sz="41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Genkend dig selv! </a:t>
            </a:r>
            <a:r>
              <a:rPr lang="da-DK" sz="21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(og andre)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D1514A-8DE8-F567-B754-CC7A2837DB60}"/>
              </a:ext>
            </a:extLst>
          </p:cNvPr>
          <p:cNvSpPr txBox="1"/>
          <p:nvPr/>
        </p:nvSpPr>
        <p:spPr>
          <a:xfrm>
            <a:off x="1916743" y="1742551"/>
            <a:ext cx="9916739" cy="3298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" marR="60960">
              <a:spcBef>
                <a:spcPts val="480"/>
              </a:spcBef>
              <a:spcAft>
                <a:spcPts val="480"/>
              </a:spcAft>
            </a:pPr>
            <a:r>
              <a:rPr lang="da-DK" sz="2500" dirty="0"/>
              <a:t>Der er hovedsaglig 3 måder at opleve verden på:</a:t>
            </a:r>
            <a:br>
              <a:rPr lang="da-DK" sz="2500" dirty="0"/>
            </a:br>
            <a:r>
              <a:rPr lang="da-DK" sz="2500" dirty="0"/>
              <a:t>Gennem tænkning = hovedet</a:t>
            </a:r>
            <a:br>
              <a:rPr lang="da-DK" sz="2500" dirty="0"/>
            </a:br>
            <a:r>
              <a:rPr lang="da-DK" sz="2500" dirty="0"/>
              <a:t>Gennem følelser = hjertet</a:t>
            </a:r>
            <a:br>
              <a:rPr lang="da-DK" sz="2500" dirty="0"/>
            </a:br>
            <a:r>
              <a:rPr lang="da-DK" sz="2500" dirty="0"/>
              <a:t>Gennem sanser = maven/kroppen             </a:t>
            </a:r>
            <a:br>
              <a:rPr lang="da-DK" sz="2500" dirty="0"/>
            </a:br>
            <a:r>
              <a:rPr lang="da-DK" sz="2500" dirty="0"/>
              <a:t>Vi reagere forskelligt, og det er OK !</a:t>
            </a:r>
            <a:br>
              <a:rPr lang="da-DK" sz="2500" dirty="0"/>
            </a:br>
            <a:endParaRPr lang="da-DK" sz="2500" dirty="0"/>
          </a:p>
          <a:p>
            <a:pPr marL="60960" marR="60960">
              <a:spcBef>
                <a:spcPts val="480"/>
              </a:spcBef>
              <a:spcAft>
                <a:spcPts val="480"/>
              </a:spcAft>
            </a:pPr>
            <a:r>
              <a:rPr lang="da-DK" sz="2500" dirty="0"/>
              <a:t>Nu skal vi se på forskellige profiltyper. Når vi kender vores egen og andres profil, kan det være nemmere at forstå andres reaktioner.</a:t>
            </a:r>
            <a:endParaRPr lang="da-DK" sz="25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049A54-576D-A78D-0F55-BE78F019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636" y="5366374"/>
            <a:ext cx="2645893" cy="1322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3F6784-404D-BBA2-4F2C-16ADDEAC0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3576" y="5366374"/>
            <a:ext cx="2648846" cy="13244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C2A203-6B8C-AACB-218A-5EA82D590F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469" y="5366374"/>
            <a:ext cx="2648846" cy="1324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1D6ED9-8378-B069-A584-DDDE88865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5362" y="5366374"/>
            <a:ext cx="2648846" cy="13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2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27742-51F7-B77E-F480-3812B3076F1F}"/>
              </a:ext>
            </a:extLst>
          </p:cNvPr>
          <p:cNvSpPr txBox="1"/>
          <p:nvPr/>
        </p:nvSpPr>
        <p:spPr>
          <a:xfrm>
            <a:off x="2390873" y="714687"/>
            <a:ext cx="706774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100" b="1" dirty="0">
                <a:ea typeface="Tahoma" panose="020B0604030504040204" pitchFamily="34" charset="0"/>
                <a:cs typeface="Tahoma" panose="020B0604030504040204" pitchFamily="34" charset="0"/>
              </a:rPr>
              <a:t>Profiltyper/ kend dit team</a:t>
            </a:r>
            <a:endParaRPr lang="da-DK" sz="4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B6EB5-93D8-C937-6333-C9333895EA62}"/>
              </a:ext>
            </a:extLst>
          </p:cNvPr>
          <p:cNvSpPr txBox="1"/>
          <p:nvPr/>
        </p:nvSpPr>
        <p:spPr>
          <a:xfrm>
            <a:off x="2158739" y="1550107"/>
            <a:ext cx="8946036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500" dirty="0"/>
              <a:t>Der er mange forskellige profiltyper, </a:t>
            </a:r>
            <a:br>
              <a:rPr lang="da-DK" sz="2500" dirty="0"/>
            </a:br>
            <a:r>
              <a:rPr lang="da-DK" sz="2500" dirty="0"/>
              <a:t>mange kender sikkert DISC personprofil</a:t>
            </a:r>
            <a:br>
              <a:rPr lang="da-DK" sz="2500" dirty="0"/>
            </a:br>
            <a:br>
              <a:rPr lang="da-DK" sz="2500" dirty="0"/>
            </a:br>
            <a:r>
              <a:rPr lang="da-DK" sz="2500" dirty="0"/>
              <a:t>Vi skal nu se på ESAI personprofil: </a:t>
            </a:r>
            <a:br>
              <a:rPr lang="da-DK" sz="2500" dirty="0"/>
            </a:br>
            <a:r>
              <a:rPr lang="da-DK" sz="3000" b="1" i="1" dirty="0"/>
              <a:t>E</a:t>
            </a:r>
            <a:r>
              <a:rPr lang="da-DK" sz="2500" b="1" i="1" dirty="0"/>
              <a:t>ntusiaster</a:t>
            </a:r>
            <a:br>
              <a:rPr lang="da-DK" sz="2500" b="1" i="1" dirty="0"/>
            </a:br>
            <a:r>
              <a:rPr lang="da-DK" sz="2800" b="1" i="1" dirty="0"/>
              <a:t>S</a:t>
            </a:r>
            <a:r>
              <a:rPr lang="da-DK" sz="2500" b="1" i="1" dirty="0"/>
              <a:t>upportere</a:t>
            </a:r>
            <a:br>
              <a:rPr lang="da-DK" sz="2500" b="1" i="1" dirty="0"/>
            </a:br>
            <a:r>
              <a:rPr lang="da-DK" sz="2800" b="1" i="1" dirty="0"/>
              <a:t>A</a:t>
            </a:r>
            <a:r>
              <a:rPr lang="da-DK" sz="2500" b="1" i="1" dirty="0"/>
              <a:t>nalytikere</a:t>
            </a:r>
            <a:br>
              <a:rPr lang="da-DK" sz="2500" b="1" i="1" dirty="0"/>
            </a:br>
            <a:r>
              <a:rPr lang="da-DK" sz="2800" b="1" i="1" dirty="0"/>
              <a:t>I</a:t>
            </a:r>
            <a:r>
              <a:rPr lang="da-DK" sz="2500" b="1" i="1" dirty="0"/>
              <a:t>mplementerne </a:t>
            </a:r>
            <a:r>
              <a:rPr lang="da-DK" sz="2000" i="1" dirty="0"/>
              <a:t>(praktikeren)</a:t>
            </a:r>
          </a:p>
          <a:p>
            <a:br>
              <a:rPr lang="da-DK" sz="2500" dirty="0"/>
            </a:br>
            <a:r>
              <a:rPr lang="da-DK" sz="2500" dirty="0"/>
              <a:t>Vi har a</a:t>
            </a:r>
            <a:r>
              <a:rPr lang="da-DK" sz="2500" dirty="0">
                <a:effectLst/>
                <a:ea typeface="Times New Roman" panose="02020603050405020304" pitchFamily="18" charset="0"/>
              </a:rPr>
              <a:t>lle en dominerende primær og en sekundær type, med de tilhørende fordele og ulemper. </a:t>
            </a:r>
            <a:r>
              <a:rPr lang="da-DK" sz="2500" dirty="0">
                <a:effectLst/>
                <a:ea typeface="Times New Roman" panose="02020603050405020304" pitchFamily="18" charset="0"/>
                <a:sym typeface="Wingdings" panose="05000000000000000000" pitchFamily="2" charset="2"/>
              </a:rPr>
              <a:t></a:t>
            </a:r>
            <a:br>
              <a:rPr lang="da-DK" sz="2500" dirty="0">
                <a:effectLst/>
                <a:ea typeface="Times New Roman" panose="02020603050405020304" pitchFamily="18" charset="0"/>
              </a:rPr>
            </a:br>
            <a:r>
              <a:rPr lang="da-DK" sz="2500" dirty="0">
                <a:effectLst/>
                <a:ea typeface="Times New Roman" panose="02020603050405020304" pitchFamily="18" charset="0"/>
              </a:rPr>
              <a:t>Vi er født med ”vores type”, men vil altid have lidt af de andre typer i os.</a:t>
            </a:r>
          </a:p>
          <a:p>
            <a:r>
              <a:rPr lang="da-DK" sz="1800" dirty="0"/>
              <a:t> </a:t>
            </a:r>
            <a:endParaRPr lang="da-DK" dirty="0"/>
          </a:p>
        </p:txBody>
      </p:sp>
      <p:pic>
        <p:nvPicPr>
          <p:cNvPr id="6" name="Picture 2" descr="Personlighedstest i en international kontekst - Move Marketing">
            <a:extLst>
              <a:ext uri="{FF2B5EF4-FFF2-40B4-BE49-F238E27FC236}">
                <a16:creationId xmlns:a16="http://schemas.microsoft.com/office/drawing/2014/main" id="{FF0D9F89-FFC6-2CA8-0B3F-A4CD55A0A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138" y="1437962"/>
            <a:ext cx="2727902" cy="191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6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3E78B-62E2-C288-F562-8FD2D4692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371" y="323011"/>
            <a:ext cx="5181600" cy="62119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Entusiasten siger jubiiiii, noget nyt og spændende – jeg er på! </a:t>
            </a:r>
            <a:b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a-DK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l"/>
            <a:b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+ viser begejstring, iderig, kreativ, uadavendt, elsker forandring, store ambitioner.</a:t>
            </a:r>
            <a:b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for mange løse ender, manglende struktur, utålmodig, 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manglende</a:t>
            </a:r>
            <a: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da-DK" dirty="0">
                <a:solidFill>
                  <a:srgbClr val="202124"/>
                </a:solidFill>
                <a:effectLst/>
                <a:latin typeface="Google Sans"/>
                <a:ea typeface="Times New Roman" panose="02020603050405020304" pitchFamily="18" charset="0"/>
              </a:rPr>
              <a:t>s</a:t>
            </a:r>
            <a:r>
              <a:rPr lang="da-DK" b="0" i="0" dirty="0">
                <a:solidFill>
                  <a:srgbClr val="202124"/>
                </a:solidFill>
                <a:effectLst/>
                <a:latin typeface="Google Sans"/>
              </a:rPr>
              <a:t>elvdisciplin.</a:t>
            </a:r>
          </a:p>
          <a:p>
            <a:endParaRPr lang="da-D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C6A141-2FC0-E64D-0BB1-C488E24F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323011"/>
            <a:ext cx="5181600" cy="62119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Supporteren/diplomaten, tænker vil det passe til alle?, eller vil vi miste nogle af vores venner?</a:t>
            </a:r>
            <a:br>
              <a:rPr lang="da-DK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a-DK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a-DK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a-DK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menneskekender, hjælpsom, empatisk, rummelig, kreativ, imødekommende, tolerant, harmonisøgende.</a:t>
            </a:r>
            <a:b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glemmer sig selv, usikker, konfliktsky, sætter andres behov først, selvbebrejdende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CC6E89-96AC-19C0-13C1-D448F9AF4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176" y="1508287"/>
            <a:ext cx="1743645" cy="20641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B252D9-73B6-DCCD-021B-8362DF8FB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3751" y="1125569"/>
            <a:ext cx="2105973" cy="20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48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13E78B-62E2-C288-F562-8FD2D4692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2625" y="282804"/>
            <a:ext cx="5181600" cy="6353665"/>
          </a:xfrm>
        </p:spPr>
        <p:txBody>
          <a:bodyPr>
            <a:normAutofit fontScale="92500" lnSpcReduction="10000"/>
          </a:bodyPr>
          <a:lstStyle/>
          <a:p>
            <a:pPr marL="0" marR="60960" indent="0">
              <a:spcAft>
                <a:spcPts val="480"/>
              </a:spcAft>
              <a:buNone/>
            </a:pPr>
            <a:r>
              <a:rPr lang="da-DK" b="1" dirty="0">
                <a:solidFill>
                  <a:srgbClr val="000000"/>
                </a:solidFill>
                <a:latin typeface="Calibri" panose="020F0502020204030204" pitchFamily="34" charset="0"/>
              </a:rPr>
              <a:t>Implementerne /praktikeren laver en plan og går i gang, uanset hvem der er med!</a:t>
            </a:r>
            <a:br>
              <a:rPr lang="da-DK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da-DK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60960" indent="0">
              <a:spcAft>
                <a:spcPts val="480"/>
              </a:spcAft>
              <a:buNone/>
            </a:pPr>
            <a:endParaRPr lang="da-DK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60960" indent="0">
              <a:spcAft>
                <a:spcPts val="480"/>
              </a:spcAft>
              <a:buNone/>
            </a:pPr>
            <a:endParaRPr lang="da-DK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60960" indent="0">
              <a:spcAft>
                <a:spcPts val="480"/>
              </a:spcAft>
              <a:buNone/>
            </a:pPr>
            <a:endParaRPr lang="da-DK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60960" indent="0">
              <a:spcAft>
                <a:spcPts val="480"/>
              </a:spcAft>
              <a:buNone/>
            </a:pPr>
            <a:br>
              <a:rPr lang="da-DK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da-DK" b="1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+ selvstændig, problemknuser, målrettet, handlingsorienteret, effektiv, direkte tale, vinder type.</a:t>
            </a:r>
            <a:b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b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- spørger ikke om hjælp, kontrollerende, utålmodig, klare alting selv, kan være for sort/hvid.</a:t>
            </a:r>
          </a:p>
          <a:p>
            <a:endParaRPr lang="da-DK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C6A141-2FC0-E64D-0BB1-C488E24FA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1925" y="282804"/>
            <a:ext cx="5181600" cy="63536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Analytikeren spørger efter beviser, er det nødvendigt, nu? </a:t>
            </a:r>
            <a:br>
              <a:rPr lang="da-DK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a-DK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Vi har så meget andet, vi laver! </a:t>
            </a:r>
            <a:br>
              <a:rPr lang="da-DK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endParaRPr lang="da-DK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b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da-DK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br>
              <a:rPr lang="da-DK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+ omhyggelig og grundig, saglig, troværdig, struktureret, </a:t>
            </a:r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faglig,</a:t>
            </a:r>
            <a: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blik for detaljer, fordybelse, rolig.</a:t>
            </a:r>
            <a:b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b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- behøver for mange beviser før handling, holder fast i teorier, stædig, for kritisk, opdager stress sent.</a:t>
            </a:r>
            <a:endParaRPr lang="da-DK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a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C2315-303B-7727-4421-F84D3401E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463" y="1411616"/>
            <a:ext cx="1734524" cy="2050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94DC443-9A7B-8E07-472A-00B2D7A15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6163" y="1409542"/>
            <a:ext cx="1734523" cy="205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37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485602B3-2B69-A39E-FEF6-5F6BFDD65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0327742-51F7-B77E-F480-3812B3076F1F}"/>
              </a:ext>
            </a:extLst>
          </p:cNvPr>
          <p:cNvSpPr txBox="1"/>
          <p:nvPr/>
        </p:nvSpPr>
        <p:spPr>
          <a:xfrm>
            <a:off x="2390873" y="714687"/>
            <a:ext cx="7067746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4100" b="1" dirty="0">
                <a:ea typeface="Tahoma" panose="020B0604030504040204" pitchFamily="34" charset="0"/>
                <a:cs typeface="Tahoma" panose="020B0604030504040204" pitchFamily="34" charset="0"/>
              </a:rPr>
              <a:t>Profiltyper/ kend dit team</a:t>
            </a:r>
            <a:endParaRPr lang="da-DK" sz="41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6B6EB5-93D8-C937-6333-C9333895EA62}"/>
              </a:ext>
            </a:extLst>
          </p:cNvPr>
          <p:cNvSpPr txBox="1"/>
          <p:nvPr/>
        </p:nvSpPr>
        <p:spPr>
          <a:xfrm>
            <a:off x="2325320" y="1678436"/>
            <a:ext cx="8204420" cy="4464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Kender du dig selv? Dine klubmedlemmer?</a:t>
            </a:r>
            <a:br>
              <a:rPr lang="da-D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a-D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Samarbejde i klubberne skal være sjovt og givende.</a:t>
            </a:r>
            <a:br>
              <a:rPr lang="da-D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 er vigtigt at der er accept og forståelse for de</a:t>
            </a:r>
            <a:br>
              <a:rPr lang="da-D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forskellig meninger, og energi vi kommer med!</a:t>
            </a:r>
            <a:b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a-D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 lave ændringer og nye tiltag </a:t>
            </a:r>
            <a:b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VIL møde modstand. </a:t>
            </a:r>
            <a:b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da-DK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Håndter dem!</a:t>
            </a:r>
            <a:endParaRPr lang="da-DK" sz="2800" dirty="0"/>
          </a:p>
          <a:p>
            <a:r>
              <a:rPr lang="da-DK" sz="1800" dirty="0">
                <a:latin typeface="Arial" panose="020B0604020202020204" pitchFamily="34" charset="0"/>
              </a:rPr>
              <a:t> </a:t>
            </a:r>
            <a:endParaRPr lang="da-DK" dirty="0"/>
          </a:p>
        </p:txBody>
      </p:sp>
      <p:pic>
        <p:nvPicPr>
          <p:cNvPr id="3078" name="Picture 6" descr="Gratis billeder : spørgsmål, mærke, svar, løsning, skilt, hånd, Hjælp,  kreativ, fantasi, inspiration, problem, ide, Spørg, innovation, tænke, lys  pære, viden, tvivl, tegneserie, information, lyse, support, vand,  illustration, font, grafisk design ...">
            <a:extLst>
              <a:ext uri="{FF2B5EF4-FFF2-40B4-BE49-F238E27FC236}">
                <a16:creationId xmlns:a16="http://schemas.microsoft.com/office/drawing/2014/main" id="{EEFB4564-72F4-A048-DDC2-152A36564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740" y="4242277"/>
            <a:ext cx="2667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499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A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39C34-EF18-7E9D-97BB-34AC71604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57" y="446764"/>
            <a:ext cx="9070298" cy="1628775"/>
          </a:xfrm>
        </p:spPr>
        <p:txBody>
          <a:bodyPr>
            <a:normAutofit fontScale="90000"/>
          </a:bodyPr>
          <a:lstStyle/>
          <a:p>
            <a:b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Dist. 2: </a:t>
            </a:r>
            <a:r>
              <a:rPr lang="da-DK" sz="4800" b="1" dirty="0"/>
              <a:t>Hvordan kommer vi videre </a:t>
            </a:r>
            <a:br>
              <a:rPr lang="da-DK" sz="4800" b="1" dirty="0"/>
            </a:br>
            <a:r>
              <a:rPr lang="da-DK" sz="4800" b="1" dirty="0"/>
              <a:t>med medlems fastholdelse/forøgelse</a:t>
            </a:r>
            <a:br>
              <a:rPr lang="da-DK" sz="45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da-DK" sz="45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Billede 4">
            <a:extLst>
              <a:ext uri="{FF2B5EF4-FFF2-40B4-BE49-F238E27FC236}">
                <a16:creationId xmlns:a16="http://schemas.microsoft.com/office/drawing/2014/main" id="{F8481D3A-380C-75F2-F316-DF6A74E58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3383" y="261938"/>
            <a:ext cx="1628775" cy="1628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9D6EB0-F04A-D44F-EF08-866699435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021" y="1890713"/>
            <a:ext cx="6775491" cy="4520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02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953</TotalTime>
  <Words>786</Words>
  <Application>Microsoft Office PowerPoint</Application>
  <PresentationFormat>Widescreen</PresentationFormat>
  <Paragraphs>43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Google Sans</vt:lpstr>
      <vt:lpstr>Times New Roman</vt:lpstr>
      <vt:lpstr>Office-tema</vt:lpstr>
      <vt:lpstr>EXT kursus - Nye tider, hvordan kommer vi videre! Eftermiddagens program</vt:lpstr>
      <vt:lpstr>Hvordan er miljøet i klubberne?</vt:lpstr>
      <vt:lpstr>       Hvordan er tone/psykisk sikkerhed i klubben?</vt:lpstr>
      <vt:lpstr>Genkend dig selv! (og andre)</vt:lpstr>
      <vt:lpstr>PowerPoint Presentation</vt:lpstr>
      <vt:lpstr>PowerPoint Presentation</vt:lpstr>
      <vt:lpstr>PowerPoint Presentation</vt:lpstr>
      <vt:lpstr>PowerPoint Presentation</vt:lpstr>
      <vt:lpstr> Dist. 2: Hvordan kommer vi videre  med medlems fastholdelse/forøgelse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 Gen next</dc:title>
  <dc:creator>Lotte</dc:creator>
  <cp:lastModifiedBy>Eva Holdensen</cp:lastModifiedBy>
  <cp:revision>28</cp:revision>
  <cp:lastPrinted>2023-10-05T10:54:24Z</cp:lastPrinted>
  <dcterms:created xsi:type="dcterms:W3CDTF">2023-09-07T14:42:20Z</dcterms:created>
  <dcterms:modified xsi:type="dcterms:W3CDTF">2023-12-03T17:00:12Z</dcterms:modified>
</cp:coreProperties>
</file>