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8" r:id="rId6"/>
    <p:sldId id="267" r:id="rId7"/>
    <p:sldId id="261" r:id="rId8"/>
    <p:sldId id="259" r:id="rId9"/>
    <p:sldId id="268" r:id="rId10"/>
    <p:sldId id="262" r:id="rId11"/>
    <p:sldId id="26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A36"/>
    <a:srgbClr val="AA2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71" d="100"/>
          <a:sy n="71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A6105-366F-294E-6D33-DDA170260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73B631-8627-CC4A-2E88-DE6CF076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D03FA1-F662-A073-0175-BB724782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2CC7C9-2524-3778-E643-8204CCA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E0CA5A-5E54-0DC7-A2D0-111E2450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85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A8FA1-8518-FB18-7BE7-077D15C4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7D45BD-5F38-C811-BD95-FEBD149FF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A6B16C-FDEB-89B5-D0F8-6213A5E0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EB5D2D-CFCF-C3FF-63CF-9A5BBDD9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322B9C-C71C-9F3B-3591-30D6E6EC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02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CD932FC-7DCA-2777-35D5-B2BAAEC14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5BD71A-34ED-2C16-CABE-987C5B34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1BDAC1-0A70-7E2F-BA5A-0EC48E59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53E793-E7DE-7FC0-B5C9-091DC0BF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A1014-6E8A-18F8-645A-EFA5323B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3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F57E9-B000-E2BE-642F-2A6DFF13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C3225-A75D-DA24-8400-3AFF9FA2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7D62CE-4372-249F-674E-66A4935A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897350-75CF-7D23-DE60-F7B58EC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B9A4D2-BA27-D850-5BEE-BBA835A6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9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EDF75-36D5-3BB6-ECE5-74E47AB5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EE2C48-E08C-D2B8-AE67-DD9913B2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733882-CD5A-11D1-C33B-42670C8D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977A7A-0927-E4F5-87EC-AE3FEF2D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AC0EF4-163A-535F-5DEE-E1E05B11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38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AD36E-2EAD-9940-8E3D-A6B3CF65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074480-D356-E3DA-F2F8-0D5A5F694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CE751C-2F08-F930-3238-16A14F196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2A84D4-9DB7-F2EE-83F1-87FEA30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49E2E2-FEF0-7137-744C-8D0F51DC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ED4638-6B50-52FE-AE67-0A3BA0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DE029-6389-430D-558F-90830149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3D5441-A99F-7E7F-C19F-2A9FF2AD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427D2C-A237-CE49-2850-16AD5FEC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963092-5822-0CCA-8DA1-05A777346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068C3-CC67-8DD8-D289-3DB6BC23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25C938-0B05-3206-E48D-E0C179F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EFC642-CEC3-E13C-D6FF-8FDF40D2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DAD1A18-0F97-8041-04D3-3B88EE81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94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58050-784A-AD52-01BC-C0B1E38B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0C4970-52E9-674A-C797-2D596A2A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96DAD9-7CF6-5992-E0D9-7147747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D224C6-56E5-EDD0-1393-74A7C9F4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59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4DCEE6-5D8A-40F9-D0A0-4E44CAB0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906132D-5FBD-39EF-6FA6-12BCE5C0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5C57680-421C-2B39-87C8-85465246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78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1ECB5-CFF6-94AB-3BBB-86054D55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FE01AA-94ED-4D67-D60B-96B820D4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3DE8FE-AAE3-F667-B05E-E74365F0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255286-6060-0DB2-2800-4BDAD52D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5F2340-5BEC-6285-0F68-9C69FFAA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6535DA-CF67-CF3F-048A-A134DE4A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0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4DD1B-41C8-717E-2184-A28D3CFC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E8242A3-43EB-650C-3650-23745DA73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2FFB12C-9C01-0C0A-BCB5-36690530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16BFD8-4191-274C-EB8C-BC29D9AD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3B2EB4-518D-52F8-6235-21EFA73E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CAD4C6-32D5-06DC-FCEE-554A2F0E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7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F9B4C5F-FA7A-8725-4E04-B6A6DED3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C60EB-E95B-5294-936B-342ABEE9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BE273B-C8A0-B62E-9331-CB067BFF2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4FADE1-73B9-8E65-DB65-B0D46DA3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4A5753-B367-221D-658F-9803D072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6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3877" y="537368"/>
            <a:ext cx="9144000" cy="1077912"/>
          </a:xfrm>
        </p:spPr>
        <p:txBody>
          <a:bodyPr/>
          <a:lstStyle/>
          <a:p>
            <a:r>
              <a:rPr lang="da-DK" b="1" dirty="0"/>
              <a:t>Næste generations sprog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D9926-568C-6C4D-78B1-A49CBCD8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16" y="1682772"/>
            <a:ext cx="6850198" cy="45703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" y="261937"/>
            <a:ext cx="1628775" cy="1628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946B8-AD92-68CF-406E-17BF7760C05B}"/>
              </a:ext>
            </a:extLst>
          </p:cNvPr>
          <p:cNvSpPr txBox="1"/>
          <p:nvPr/>
        </p:nvSpPr>
        <p:spPr>
          <a:xfrm>
            <a:off x="1743089" y="6320631"/>
            <a:ext cx="9652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Materialet er udarbejdet efter undervisningsmateriale fra SIE Groth Academi i Athen, februar 2023.</a:t>
            </a:r>
          </a:p>
        </p:txBody>
      </p:sp>
    </p:spTree>
    <p:extLst>
      <p:ext uri="{BB962C8B-B14F-4D97-AF65-F5344CB8AC3E}">
        <p14:creationId xmlns:p14="http://schemas.microsoft.com/office/powerpoint/2010/main" val="322842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83" y="616034"/>
            <a:ext cx="8824338" cy="920582"/>
          </a:xfrm>
        </p:spPr>
        <p:txBody>
          <a:bodyPr>
            <a:normAutofit fontScale="90000"/>
          </a:bodyPr>
          <a:lstStyle/>
          <a:p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 kan alle blive bedre til at sprede det 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gode budskab/fortælle hvad vi laver!</a:t>
            </a: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87DDA-B24A-642F-70B4-572FF303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09" y="1710831"/>
            <a:ext cx="8476687" cy="49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34" y="908209"/>
            <a:ext cx="4166837" cy="5041582"/>
          </a:xfrm>
        </p:spPr>
        <p:txBody>
          <a:bodyPr>
            <a:normAutofit fontScale="90000"/>
          </a:bodyPr>
          <a:lstStyle/>
          <a:p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TAK for Jeres ideer og input.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JA, realistisk er vores nye medlemmer nok ”ældre” men vi kan sagtens bruge ideerne alligevel </a:t>
            </a: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da-DK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454C7-F241-EF0D-9590-3578E9D0D566}"/>
              </a:ext>
            </a:extLst>
          </p:cNvPr>
          <p:cNvSpPr txBox="1"/>
          <p:nvPr/>
        </p:nvSpPr>
        <p:spPr>
          <a:xfrm>
            <a:off x="3047104" y="3108524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4A2AC-44CE-DB08-73FA-0C49BB05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72" y="381000"/>
            <a:ext cx="48672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39C34-EF18-7E9D-97BB-34AC716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54" y="500062"/>
            <a:ext cx="10064646" cy="1325563"/>
          </a:xfrm>
        </p:spPr>
        <p:txBody>
          <a:bodyPr>
            <a:normAutofit fontScale="90000"/>
          </a:bodyPr>
          <a:lstStyle/>
          <a:p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da-DK" sz="67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 forskellige generationer: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a-DK" sz="45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386C28-4313-0C75-BB70-79AA7A6AC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359" y="3132944"/>
            <a:ext cx="10619282" cy="2618962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7030A0"/>
                </a:solidFill>
              </a:rPr>
              <a:t>Genration Z                   1997 - 2013  	  SMS/sociale medier 	10 – 26</a:t>
            </a:r>
          </a:p>
          <a:p>
            <a:r>
              <a:rPr lang="fr-FR" b="1" dirty="0">
                <a:solidFill>
                  <a:srgbClr val="00B050"/>
                </a:solidFill>
              </a:rPr>
              <a:t>Genration Y                   1982 - 1996	  SMS				27 – 41</a:t>
            </a:r>
          </a:p>
          <a:p>
            <a:r>
              <a:rPr lang="fr-FR" b="1" dirty="0">
                <a:solidFill>
                  <a:srgbClr val="0070C0"/>
                </a:solidFill>
              </a:rPr>
              <a:t>Genration X                   1965 - 1981	  e-mail			42 – 58</a:t>
            </a:r>
          </a:p>
          <a:p>
            <a:r>
              <a:rPr lang="da-DK" b="1" dirty="0">
                <a:solidFill>
                  <a:srgbClr val="AA2C4A"/>
                </a:solidFill>
              </a:rPr>
              <a:t>Baby-Boomere              1946 - 1964	  telefonsamtaler		59 – 77</a:t>
            </a:r>
          </a:p>
          <a:p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>Den stille generation   1925 - 1945	  ansigt til ansigt		78 - 98</a:t>
            </a: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F8481D3A-380C-75F2-F316-DF6A74E5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8" y="291706"/>
            <a:ext cx="1628775" cy="16287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9F0D9E-E02B-22B9-0D7A-CE74F9BBF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78308"/>
            <a:ext cx="10359452" cy="489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                                         </a:t>
            </a:r>
            <a:r>
              <a:rPr lang="da-DK" b="1" dirty="0"/>
              <a:t>Født imellem    Kommunikationsform	Alder</a:t>
            </a:r>
          </a:p>
        </p:txBody>
      </p:sp>
    </p:spTree>
    <p:extLst>
      <p:ext uri="{BB962C8B-B14F-4D97-AF65-F5344CB8AC3E}">
        <p14:creationId xmlns:p14="http://schemas.microsoft.com/office/powerpoint/2010/main" val="13711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65395-9FC3-A325-B78F-8479FB45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589756"/>
            <a:ext cx="9144000" cy="973137"/>
          </a:xfrm>
        </p:spPr>
        <p:txBody>
          <a:bodyPr/>
          <a:lstStyle/>
          <a:p>
            <a:r>
              <a:rPr lang="da-DK" b="1" dirty="0"/>
              <a:t>Hvem er de så?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B4C0C4-50B0-02EA-C51C-70FBAB0AD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226" y="1719261"/>
            <a:ext cx="10213298" cy="4065457"/>
          </a:xfrm>
        </p:spPr>
        <p:txBody>
          <a:bodyPr>
            <a:normAutofit fontScale="85000" lnSpcReduction="10000"/>
          </a:bodyPr>
          <a:lstStyle/>
          <a:p>
            <a:r>
              <a:rPr lang="da-DK" sz="4400" dirty="0"/>
              <a:t>I kender dem allerede, måske er det:</a:t>
            </a:r>
            <a:br>
              <a:rPr lang="da-DK" sz="4400" dirty="0"/>
            </a:br>
            <a:r>
              <a:rPr lang="da-DK" sz="4400" dirty="0"/>
              <a:t>Jeres datter, svigerdatter, niece, elev, barnebarn, naboens datter, din kusine, din kollega, eller......</a:t>
            </a:r>
            <a:br>
              <a:rPr lang="da-DK" sz="4400" dirty="0"/>
            </a:br>
            <a:endParaRPr lang="da-DK" sz="3500" dirty="0"/>
          </a:p>
          <a:p>
            <a:r>
              <a:rPr lang="da-DK" sz="4400" dirty="0"/>
              <a:t>For at vi kan fange deres interesse, skal vores ord</a:t>
            </a:r>
            <a:br>
              <a:rPr lang="da-DK" sz="4400" dirty="0"/>
            </a:br>
            <a:r>
              <a:rPr lang="da-DK" sz="4400" dirty="0"/>
              <a:t> og projekter passer, til både deres værdier og nuværende behov.</a:t>
            </a:r>
          </a:p>
          <a:p>
            <a:r>
              <a:rPr lang="da-DK" dirty="0"/>
              <a:t> </a:t>
            </a:r>
            <a:br>
              <a:rPr lang="da-DK" sz="2400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6"/>
            <a:ext cx="1628775" cy="1628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2A2C8-E4B7-45DA-4307-A04E7B18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0932" y="4765126"/>
            <a:ext cx="2770943" cy="1632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C8263-7E53-CFF6-1E6A-935ECB40C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20127" y="4765125"/>
            <a:ext cx="2772112" cy="16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B223389-1D14-12DC-230F-C41CD63972BF}"/>
              </a:ext>
            </a:extLst>
          </p:cNvPr>
          <p:cNvSpPr txBox="1"/>
          <p:nvPr/>
        </p:nvSpPr>
        <p:spPr>
          <a:xfrm>
            <a:off x="2320545" y="881062"/>
            <a:ext cx="755090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1" dirty="0"/>
              <a:t>Gen Z (10-26)</a:t>
            </a:r>
            <a:r>
              <a:rPr lang="da-DK" sz="2500" dirty="0"/>
              <a:t>				                  </a:t>
            </a:r>
            <a:endParaRPr lang="da-DK" sz="2500" b="1" dirty="0"/>
          </a:p>
          <a:p>
            <a:r>
              <a:rPr lang="da-DK" sz="2500" dirty="0"/>
              <a:t>• Bruger avanceret teknologi på farten			</a:t>
            </a:r>
          </a:p>
          <a:p>
            <a:r>
              <a:rPr lang="da-DK" sz="2500" dirty="0"/>
              <a:t>• Følte stor recession/økonomisk tilbagegang som ung	</a:t>
            </a:r>
          </a:p>
          <a:p>
            <a:r>
              <a:rPr lang="da-DK" sz="2500" dirty="0"/>
              <a:t>• Mere global følelse i yngre alder			</a:t>
            </a:r>
          </a:p>
          <a:p>
            <a:r>
              <a:rPr lang="da-DK" sz="2500" dirty="0"/>
              <a:t>• Uddannelse/måske, gældsbevidst	</a:t>
            </a:r>
          </a:p>
          <a:p>
            <a:r>
              <a:rPr lang="da-DK" sz="2500" dirty="0"/>
              <a:t>• Hvilke mærker?				                  </a:t>
            </a:r>
          </a:p>
          <a:p>
            <a:r>
              <a:rPr lang="da-DK" sz="2500" dirty="0"/>
              <a:t>• Mere fokus på social retfærdighed	</a:t>
            </a:r>
            <a:r>
              <a:rPr lang="da-DK" sz="2200" dirty="0"/>
              <a:t>		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25B776-4A55-C273-1D35-2568D4EBF021}"/>
              </a:ext>
            </a:extLst>
          </p:cNvPr>
          <p:cNvSpPr txBox="1"/>
          <p:nvPr/>
        </p:nvSpPr>
        <p:spPr>
          <a:xfrm>
            <a:off x="2320545" y="3642953"/>
            <a:ext cx="97526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1" dirty="0"/>
              <a:t>Adfærdstræk Z	</a:t>
            </a:r>
            <a:r>
              <a:rPr lang="da-DK" sz="2500" dirty="0"/>
              <a:t>		                                   </a:t>
            </a:r>
            <a:endParaRPr lang="da-DK" sz="2500" b="1" dirty="0"/>
          </a:p>
          <a:p>
            <a:r>
              <a:rPr lang="da-DK" sz="2500" dirty="0"/>
              <a:t>• Teknikkyndig og åbensindet			                 </a:t>
            </a:r>
          </a:p>
          <a:p>
            <a:r>
              <a:rPr lang="da-DK" sz="2500" dirty="0"/>
              <a:t>• Iværksætterånd				                 </a:t>
            </a:r>
          </a:p>
          <a:p>
            <a:r>
              <a:rPr lang="da-DK" sz="2500" dirty="0"/>
              <a:t>• Stabilitet og sikkerhed				</a:t>
            </a:r>
          </a:p>
          <a:p>
            <a:r>
              <a:rPr lang="da-DK" sz="2500" dirty="0"/>
              <a:t>• Fleksibel arbejdsplads – selvstændighed over projekter		</a:t>
            </a:r>
          </a:p>
          <a:p>
            <a:r>
              <a:rPr lang="da-DK" sz="2500" dirty="0"/>
              <a:t>• Har brug for ofte og regelmæssig feedback </a:t>
            </a:r>
          </a:p>
          <a:p>
            <a:r>
              <a:rPr lang="da-DK" sz="2500" dirty="0"/>
              <a:t>• Kan ikke håndtere stress og konfrontation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066A709-0D2D-A646-FF1A-23193B5C1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B223389-1D14-12DC-230F-C41CD63972BF}"/>
              </a:ext>
            </a:extLst>
          </p:cNvPr>
          <p:cNvSpPr txBox="1"/>
          <p:nvPr/>
        </p:nvSpPr>
        <p:spPr>
          <a:xfrm>
            <a:off x="2310099" y="887924"/>
            <a:ext cx="671135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1" dirty="0"/>
              <a:t>Gen Y (27-41)</a:t>
            </a:r>
          </a:p>
          <a:p>
            <a:r>
              <a:rPr lang="da-DK" sz="2500" dirty="0"/>
              <a:t>• Brugte mere begrænset teknologi end de yngre</a:t>
            </a:r>
          </a:p>
          <a:p>
            <a:r>
              <a:rPr lang="da-DK" sz="2500" dirty="0"/>
              <a:t>• Følte en stærkere økonomi som ung</a:t>
            </a:r>
          </a:p>
          <a:p>
            <a:r>
              <a:rPr lang="da-DK" sz="2500" dirty="0"/>
              <a:t>• Mindre globalt forbundet i en yngre alder</a:t>
            </a:r>
          </a:p>
          <a:p>
            <a:r>
              <a:rPr lang="da-DK" sz="2500" dirty="0"/>
              <a:t>• Studerende, gæld akkumulerer</a:t>
            </a:r>
          </a:p>
          <a:p>
            <a:r>
              <a:rPr lang="da-DK" sz="2500" dirty="0"/>
              <a:t>• Går meget op i mærketøj			</a:t>
            </a:r>
          </a:p>
          <a:p>
            <a:r>
              <a:rPr lang="da-DK" sz="2500" dirty="0"/>
              <a:t>• Mindre fokus på social retfærdighed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A25B776-4A55-C273-1D35-2568D4EBF021}"/>
              </a:ext>
            </a:extLst>
          </p:cNvPr>
          <p:cNvSpPr txBox="1"/>
          <p:nvPr/>
        </p:nvSpPr>
        <p:spPr>
          <a:xfrm>
            <a:off x="2310099" y="3673302"/>
            <a:ext cx="77105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500" b="1" dirty="0"/>
              <a:t>Adfærdstræk Y</a:t>
            </a:r>
          </a:p>
          <a:p>
            <a:r>
              <a:rPr lang="da-DK" sz="2500" dirty="0"/>
              <a:t>• De omfavner teamwork og mangfoldighed</a:t>
            </a:r>
          </a:p>
          <a:p>
            <a:r>
              <a:rPr lang="da-DK" sz="2500" dirty="0"/>
              <a:t>• Multitasker, mindre formelle, åben for forandring</a:t>
            </a:r>
          </a:p>
          <a:p>
            <a:r>
              <a:rPr lang="da-DK" sz="2500" dirty="0"/>
              <a:t>• Søger meningsfuldt arbejde</a:t>
            </a:r>
          </a:p>
          <a:p>
            <a:r>
              <a:rPr lang="da-DK" sz="2500" dirty="0"/>
              <a:t>• Ønsker: hyppig feedback og struktur		</a:t>
            </a:r>
          </a:p>
          <a:p>
            <a:r>
              <a:rPr lang="da-DK" sz="2500" dirty="0"/>
              <a:t>• De higer efter professionel vækst, lederskab</a:t>
            </a:r>
          </a:p>
          <a:p>
            <a:r>
              <a:rPr lang="da-DK" sz="2500" dirty="0"/>
              <a:t>• Tid og fleksibilitet opfattes som den største faglige fordel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066A709-0D2D-A646-FF1A-23193B5C1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83" y="413543"/>
            <a:ext cx="9836459" cy="1325563"/>
          </a:xfrm>
        </p:spPr>
        <p:txBody>
          <a:bodyPr>
            <a:normAutofit/>
          </a:bodyPr>
          <a:lstStyle/>
          <a:p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Hvordan kan vi motivere Gen Y og Z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BBC635-BDA6-A6AD-5EE6-B9F930271619}"/>
              </a:ext>
            </a:extLst>
          </p:cNvPr>
          <p:cNvSpPr txBox="1"/>
          <p:nvPr/>
        </p:nvSpPr>
        <p:spPr>
          <a:xfrm>
            <a:off x="1992159" y="2140569"/>
            <a:ext cx="10199842" cy="420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* Fortæl om fordelene ved et professionelt netværk</a:t>
            </a:r>
            <a:endParaRPr lang="da-D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* Tilbyd muligheder for at lede</a:t>
            </a:r>
            <a:endParaRPr lang="da-D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* Mentor og rådgiver </a:t>
            </a:r>
            <a:r>
              <a:rPr lang="da-DK" sz="24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(meget værdsat)</a:t>
            </a:r>
            <a:endParaRPr lang="da-D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* Vis chancen for at yde et bidrag til en bedre verden </a:t>
            </a:r>
            <a:b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</a:b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   </a:t>
            </a:r>
            <a:r>
              <a:rPr lang="da-DK" sz="24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= </a:t>
            </a: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bæredygtighed, kvinders rettigheder osv.</a:t>
            </a:r>
            <a:endParaRPr lang="da-D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* Tilbyde hyppig og løbende feedback</a:t>
            </a:r>
            <a:endParaRPr lang="da-D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MT"/>
              </a:rPr>
              <a:t>* Forstå, at feedback går begge veje</a:t>
            </a:r>
            <a:endParaRPr lang="da-DK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4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* Vær gennemsigtig, ligetil</a:t>
            </a:r>
            <a:br>
              <a:rPr lang="da-DK" sz="24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</a:br>
            <a:r>
              <a:rPr lang="da-DK" sz="2400" dirty="0">
                <a:solidFill>
                  <a:srgbClr val="000000"/>
                </a:solidFill>
                <a:ea typeface="Calibri" panose="020F0502020204030204" pitchFamily="34" charset="0"/>
                <a:cs typeface="ArialMT"/>
              </a:rPr>
              <a:t>* Vær mere synlig / vis hvad vi laver</a:t>
            </a: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9F577-32C1-DF8C-2C65-F281C1F9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15911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58" y="356585"/>
            <a:ext cx="9836459" cy="1325563"/>
          </a:xfrm>
        </p:spPr>
        <p:txBody>
          <a:bodyPr>
            <a:normAutofit/>
          </a:bodyPr>
          <a:lstStyle/>
          <a:p>
            <a:r>
              <a:rPr lang="da-DK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 medier er kommet for at blive</a:t>
            </a:r>
            <a:br>
              <a:rPr lang="da-DK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b="1" kern="0" dirty="0"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a-DK" sz="2800" kern="0" dirty="0">
                <a:effectLst/>
                <a:latin typeface="ArialMT"/>
                <a:ea typeface="Calibri" panose="020F0502020204030204" pitchFamily="34" charset="0"/>
                <a:cs typeface="ArialMT"/>
              </a:rPr>
              <a:t>Gen. Z</a:t>
            </a:r>
            <a:r>
              <a:rPr lang="da-DK" sz="2800" kern="0" dirty="0">
                <a:solidFill>
                  <a:srgbClr val="000000"/>
                </a:solidFill>
                <a:effectLst/>
                <a:latin typeface="ArialMT"/>
                <a:ea typeface="Calibri" panose="020F0502020204030204" pitchFamily="34" charset="0"/>
                <a:cs typeface="ArialMT"/>
              </a:rPr>
              <a:t>:</a:t>
            </a:r>
            <a:r>
              <a:rPr lang="da-DK" sz="2800" kern="0" dirty="0">
                <a:solidFill>
                  <a:srgbClr val="000000"/>
                </a:solidFill>
                <a:effectLst/>
                <a:latin typeface="OpenSans-Semibold"/>
                <a:ea typeface="Calibri" panose="020F0502020204030204" pitchFamily="34" charset="0"/>
                <a:cs typeface="OpenSans-Semibold"/>
              </a:rPr>
              <a:t> YouTube (95%), TikTok (67%), Instagram (62%).</a:t>
            </a:r>
            <a:endParaRPr lang="da-DK" sz="28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BBC635-BDA6-A6AD-5EE6-B9F930271619}"/>
              </a:ext>
            </a:extLst>
          </p:cNvPr>
          <p:cNvSpPr txBox="1"/>
          <p:nvPr/>
        </p:nvSpPr>
        <p:spPr>
          <a:xfrm>
            <a:off x="2904351" y="1694790"/>
            <a:ext cx="8063204" cy="76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1800" dirty="0">
                <a:effectLst/>
                <a:ea typeface="Calibri" panose="020F0502020204030204" pitchFamily="34" charset="0"/>
                <a:cs typeface="ArialMT"/>
              </a:rPr>
              <a:t>Facebook har det største antal registrerede brugere verden over</a:t>
            </a:r>
          </a:p>
          <a:p>
            <a:r>
              <a:rPr lang="da-DK" sz="1800" kern="0" dirty="0">
                <a:effectLst/>
                <a:ea typeface="Calibri" panose="020F0502020204030204" pitchFamily="34" charset="0"/>
                <a:cs typeface="ArialMT"/>
              </a:rPr>
              <a:t>(i Danmark 3,5 mil, i verden mere end 2 milliarder aktive brugere)</a:t>
            </a:r>
            <a:endParaRPr lang="da-DK" sz="2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A19A162-78F5-B70B-6C6B-95F4F1B4B74D}"/>
              </a:ext>
            </a:extLst>
          </p:cNvPr>
          <p:cNvSpPr txBox="1"/>
          <p:nvPr/>
        </p:nvSpPr>
        <p:spPr>
          <a:xfrm>
            <a:off x="2904351" y="2645683"/>
            <a:ext cx="672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kern="0" dirty="0">
                <a:effectLst/>
                <a:ea typeface="Calibri" panose="020F0502020204030204" pitchFamily="34" charset="0"/>
                <a:cs typeface="ArialMT"/>
              </a:rPr>
              <a:t>YouTube er den mest brugte platform siden 2020.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9DF18E6-5AA2-30F0-6098-D6E85F404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350" y="2431222"/>
            <a:ext cx="807031" cy="844568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30919AD-9C9F-9B57-A024-BBB04A73C803}"/>
              </a:ext>
            </a:extLst>
          </p:cNvPr>
          <p:cNvSpPr txBox="1"/>
          <p:nvPr/>
        </p:nvSpPr>
        <p:spPr>
          <a:xfrm>
            <a:off x="2904351" y="3271401"/>
            <a:ext cx="6811347" cy="76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1800" dirty="0">
                <a:effectLst/>
                <a:ea typeface="Calibri" panose="020F0502020204030204" pitchFamily="34" charset="0"/>
                <a:cs typeface="ArialMT"/>
              </a:rPr>
              <a:t>Instagram har det største antal aktive millennias.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1800" dirty="0">
                <a:effectLst/>
                <a:ea typeface="Calibri" panose="020F0502020204030204" pitchFamily="34" charset="0"/>
                <a:cs typeface="ArialMT"/>
              </a:rPr>
              <a:t>Trend på Instagram = </a:t>
            </a:r>
            <a:r>
              <a:rPr lang="da-DK" sz="1800" dirty="0" err="1">
                <a:effectLst/>
                <a:ea typeface="Calibri" panose="020F0502020204030204" pitchFamily="34" charset="0"/>
                <a:cs typeface="ArialMT"/>
              </a:rPr>
              <a:t>Stories</a:t>
            </a:r>
            <a:r>
              <a:rPr lang="da-DK" sz="1800" dirty="0">
                <a:effectLst/>
                <a:ea typeface="Calibri" panose="020F0502020204030204" pitchFamily="34" charset="0"/>
                <a:cs typeface="ArialMT"/>
              </a:rPr>
              <a:t> og Reels.</a:t>
            </a:r>
            <a:endParaRPr lang="da-DK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49AB6CC-12B3-E24F-2530-B3926FB5F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158" y="3223144"/>
            <a:ext cx="891001" cy="88403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5D2592D-721A-2120-3358-7A3144D4BC83}"/>
              </a:ext>
            </a:extLst>
          </p:cNvPr>
          <p:cNvSpPr txBox="1"/>
          <p:nvPr/>
        </p:nvSpPr>
        <p:spPr>
          <a:xfrm>
            <a:off x="2904351" y="4369009"/>
            <a:ext cx="660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kern="0" dirty="0">
                <a:effectLst/>
                <a:ea typeface="Calibri" panose="020F0502020204030204" pitchFamily="34" charset="0"/>
                <a:cs typeface="ArialMT"/>
              </a:rPr>
              <a:t>LinkedIn er verdens førende professionelle netværksplatform.</a:t>
            </a:r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DA3D0F87-40F5-13B0-DFEF-AA427902E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94" y="3984067"/>
            <a:ext cx="1152656" cy="106783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84912DFC-6E2F-79EB-C3DC-2382EF375516}"/>
              </a:ext>
            </a:extLst>
          </p:cNvPr>
          <p:cNvSpPr txBox="1"/>
          <p:nvPr/>
        </p:nvSpPr>
        <p:spPr>
          <a:xfrm>
            <a:off x="2904350" y="5760181"/>
            <a:ext cx="84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DK: 32.5% af TikTok-brugere er under 19 år. De 20-29 årige tæller med ca. 29.5 %, efterfulgt af 30- 39 med 16.4 %. Omkring 13.9% er mellem 40 - 49 år, og 7,1% af </a:t>
            </a:r>
            <a:br>
              <a:rPr lang="da-DK" dirty="0"/>
            </a:br>
            <a:r>
              <a:rPr lang="da-DK" dirty="0"/>
              <a:t>brugerene over 50 år. 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191A2EAF-5CA2-8490-3268-40A8E4019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58" y="1579482"/>
            <a:ext cx="808026" cy="808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E70035-70E3-3C2B-9E07-A1D6C52CB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246" y="5795110"/>
            <a:ext cx="1274204" cy="796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26F66-8876-363F-C34A-983D73519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364" y="4909287"/>
            <a:ext cx="891001" cy="891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CC2296-00EA-6224-D8AC-188E582DC241}"/>
              </a:ext>
            </a:extLst>
          </p:cNvPr>
          <p:cNvSpPr txBox="1"/>
          <p:nvPr/>
        </p:nvSpPr>
        <p:spPr>
          <a:xfrm>
            <a:off x="2904350" y="4978544"/>
            <a:ext cx="7955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kern="0" dirty="0">
                <a:effectLst/>
                <a:ea typeface="Calibri" panose="020F0502020204030204" pitchFamily="34" charset="0"/>
                <a:cs typeface="ArialMT"/>
              </a:rPr>
              <a:t>Snapshat har over 2 mil. aktive brugere i Danmark om måneden, mediet er elsket af generation Z, men over 55% af brugerne i Danmark er over 25 år eller ældre.</a:t>
            </a:r>
            <a:endParaRPr lang="da-DK" dirty="0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90674102-D599-FEA5-BF73-4DF09AC1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889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8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541" y="413543"/>
            <a:ext cx="9836459" cy="1325563"/>
          </a:xfrm>
        </p:spPr>
        <p:txBody>
          <a:bodyPr>
            <a:normAutofit fontScale="90000"/>
          </a:bodyPr>
          <a:lstStyle/>
          <a:p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Gruppearbejde: Generation Z &amp; Y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a-DK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30 minutter. Derefter evaluering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BBC635-BDA6-A6AD-5EE6-B9F930271619}"/>
              </a:ext>
            </a:extLst>
          </p:cNvPr>
          <p:cNvSpPr txBox="1"/>
          <p:nvPr/>
        </p:nvSpPr>
        <p:spPr>
          <a:xfrm>
            <a:off x="1992158" y="2283444"/>
            <a:ext cx="9894903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1. Hvor finder vi de næste generationer/skaber kontakt med dem?</a:t>
            </a:r>
            <a:b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500" b="1" dirty="0">
                <a:solidFill>
                  <a:srgbClr val="FF000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(Rød Post-it)</a:t>
            </a:r>
            <a:endParaRPr lang="da-DK" sz="2500" dirty="0">
              <a:solidFill>
                <a:srgbClr val="FF000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2. Forslag til </a:t>
            </a:r>
            <a:r>
              <a:rPr lang="da-DK" sz="2500" b="1" dirty="0">
                <a:ea typeface="Tahoma" panose="020B0604030504040204" pitchFamily="34" charset="0"/>
                <a:cs typeface="Tahoma" panose="020B0604030504040204" pitchFamily="34" charset="0"/>
              </a:rPr>
              <a:t>emner</a:t>
            </a:r>
            <a: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/aktiviteter at tiltrække generation Y og Z? </a:t>
            </a:r>
            <a:r>
              <a:rPr lang="da-DK" sz="2500" b="1" i="1" u="sng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a-DK" sz="2500" b="1" i="1" u="sng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(Gul Post-it)</a:t>
            </a:r>
            <a:endParaRPr lang="da-DK" sz="25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500" b="1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da-DK" sz="25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a-DK" sz="2500" b="1" kern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3. Hvordan gør vi det? Udarbejd en kort handlingsplan.</a:t>
            </a:r>
            <a:r>
              <a:rPr lang="da-DK" sz="2500" kern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a-DK" sz="2500" kern="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500" b="1" dirty="0">
                <a:solidFill>
                  <a:srgbClr val="00B050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(Grøn Post-it)</a:t>
            </a:r>
            <a:endParaRPr lang="da-DK" sz="2500" dirty="0">
              <a:solidFill>
                <a:srgbClr val="00B050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a-DK" sz="2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717" y="261938"/>
            <a:ext cx="8824338" cy="1628775"/>
          </a:xfrm>
        </p:spPr>
        <p:txBody>
          <a:bodyPr>
            <a:normAutofit/>
          </a:bodyPr>
          <a:lstStyle/>
          <a:p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Præsentation af teamresultater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- diskussion</a:t>
            </a: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1026" name="Picture 2" descr="Samarbejde, Hold, Mennesker, Gruppe">
            <a:extLst>
              <a:ext uri="{FF2B5EF4-FFF2-40B4-BE49-F238E27FC236}">
                <a16:creationId xmlns:a16="http://schemas.microsoft.com/office/drawing/2014/main" id="{3FC88883-8D38-7FB6-F4DD-51798DD1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1" y="2378224"/>
            <a:ext cx="8562801" cy="33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9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746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ArialMT</vt:lpstr>
      <vt:lpstr>Calibri</vt:lpstr>
      <vt:lpstr>Calibri Light</vt:lpstr>
      <vt:lpstr>OpenSans-Semibold</vt:lpstr>
      <vt:lpstr>Office-tema</vt:lpstr>
      <vt:lpstr>Næste generations sprog</vt:lpstr>
      <vt:lpstr>       De forskellige generationer: </vt:lpstr>
      <vt:lpstr>Hvem er de så?</vt:lpstr>
      <vt:lpstr>PowerPoint Presentation</vt:lpstr>
      <vt:lpstr>PowerPoint Presentation</vt:lpstr>
      <vt:lpstr>Hvordan kan vi motivere Gen Y og Z</vt:lpstr>
      <vt:lpstr>Sociale medier er kommet for at blive   Gen. Z: YouTube (95%), TikTok (67%), Instagram (62%).</vt:lpstr>
      <vt:lpstr>Gruppearbejde: Generation Z &amp; Y  30 minutter. Derefter evaluering</vt:lpstr>
      <vt:lpstr>Præsentation af teamresultater  - diskussion</vt:lpstr>
      <vt:lpstr>Vi kan alle blive bedre til at sprede det  gode budskab/fortælle hvad vi laver!</vt:lpstr>
      <vt:lpstr>TAK for Jeres ideer og input. JA, realistisk er vores nye medlemmer nok ”ældre” men vi kan sagtens bruge ideerne alligevel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 Gen next</dc:title>
  <dc:creator>Lotte</dc:creator>
  <cp:lastModifiedBy>Eva Holdensen</cp:lastModifiedBy>
  <cp:revision>25</cp:revision>
  <dcterms:created xsi:type="dcterms:W3CDTF">2023-09-07T14:42:20Z</dcterms:created>
  <dcterms:modified xsi:type="dcterms:W3CDTF">2023-12-03T15:41:27Z</dcterms:modified>
</cp:coreProperties>
</file>