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notesMasterIdLst>
    <p:notesMasterId r:id="rId13"/>
  </p:notesMasterIdLst>
  <p:sldIdLst>
    <p:sldId id="275" r:id="rId4"/>
    <p:sldId id="349" r:id="rId5"/>
    <p:sldId id="364" r:id="rId6"/>
    <p:sldId id="365" r:id="rId7"/>
    <p:sldId id="366" r:id="rId8"/>
    <p:sldId id="367" r:id="rId9"/>
    <p:sldId id="368" r:id="rId10"/>
    <p:sldId id="370" r:id="rId11"/>
    <p:sldId id="301" r:id="rId12"/>
  </p:sldIdLst>
  <p:sldSz cx="12192000" cy="6858000"/>
  <p:notesSz cx="6888163" cy="100203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702" userDrawn="1">
          <p15:clr>
            <a:srgbClr val="A4A3A4"/>
          </p15:clr>
        </p15:guide>
        <p15:guide id="3" pos="5609" userDrawn="1">
          <p15:clr>
            <a:srgbClr val="A4A3A4"/>
          </p15:clr>
        </p15:guide>
        <p15:guide id="5" pos="6516" userDrawn="1">
          <p15:clr>
            <a:srgbClr val="A4A3A4"/>
          </p15:clr>
        </p15:guide>
        <p15:guide id="7" pos="2978" userDrawn="1">
          <p15:clr>
            <a:srgbClr val="A4A3A4"/>
          </p15:clr>
        </p15:guide>
        <p15:guide id="8" pos="2071" userDrawn="1">
          <p15:clr>
            <a:srgbClr val="A4A3A4"/>
          </p15:clr>
        </p15:guide>
        <p15:guide id="10" pos="1164" userDrawn="1">
          <p15:clr>
            <a:srgbClr val="A4A3A4"/>
          </p15:clr>
        </p15:guide>
        <p15:guide id="12" orient="horz" pos="2115" userDrawn="1">
          <p15:clr>
            <a:srgbClr val="A4A3A4"/>
          </p15:clr>
        </p15:guide>
        <p15:guide id="13" orient="horz" pos="1208" userDrawn="1">
          <p15:clr>
            <a:srgbClr val="A4A3A4"/>
          </p15:clr>
        </p15:guide>
        <p15:guide id="16" orient="horz" pos="3022" userDrawn="1">
          <p15:clr>
            <a:srgbClr val="A4A3A4"/>
          </p15:clr>
        </p15:guide>
        <p15:guide id="18" orient="horz" pos="3929" userDrawn="1">
          <p15:clr>
            <a:srgbClr val="A4A3A4"/>
          </p15:clr>
        </p15:guide>
        <p15:guide id="19" pos="257" userDrawn="1">
          <p15:clr>
            <a:srgbClr val="A4A3A4"/>
          </p15:clr>
        </p15:guide>
        <p15:guide id="20" pos="7423" userDrawn="1">
          <p15:clr>
            <a:srgbClr val="A4A3A4"/>
          </p15:clr>
        </p15:guide>
        <p15:guide id="22" pos="3885" userDrawn="1">
          <p15:clr>
            <a:srgbClr val="A4A3A4"/>
          </p15:clr>
        </p15:guide>
        <p15:guide id="23" pos="3795" userDrawn="1">
          <p15:clr>
            <a:srgbClr val="A4A3A4"/>
          </p15:clr>
        </p15:guide>
        <p15:guide id="24" pos="2888" userDrawn="1">
          <p15:clr>
            <a:srgbClr val="A4A3A4"/>
          </p15:clr>
        </p15:guide>
        <p15:guide id="25" pos="1980" userDrawn="1">
          <p15:clr>
            <a:srgbClr val="A4A3A4"/>
          </p15:clr>
        </p15:guide>
        <p15:guide id="26" pos="1073" userDrawn="1">
          <p15:clr>
            <a:srgbClr val="A4A3A4"/>
          </p15:clr>
        </p15:guide>
        <p15:guide id="27" pos="166" userDrawn="1">
          <p15:clr>
            <a:srgbClr val="A4A3A4"/>
          </p15:clr>
        </p15:guide>
        <p15:guide id="28" pos="4792" userDrawn="1">
          <p15:clr>
            <a:srgbClr val="A4A3A4"/>
          </p15:clr>
        </p15:guide>
        <p15:guide id="29" pos="5700" userDrawn="1">
          <p15:clr>
            <a:srgbClr val="A4A3A4"/>
          </p15:clr>
        </p15:guide>
        <p15:guide id="30" pos="6607" userDrawn="1">
          <p15:clr>
            <a:srgbClr val="A4A3A4"/>
          </p15:clr>
        </p15:guide>
        <p15:guide id="31" pos="7514" userDrawn="1">
          <p15:clr>
            <a:srgbClr val="A4A3A4"/>
          </p15:clr>
        </p15:guide>
        <p15:guide id="32" orient="horz" pos="391" userDrawn="1">
          <p15:clr>
            <a:srgbClr val="A4A3A4"/>
          </p15:clr>
        </p15:guide>
        <p15:guide id="33" orient="horz" pos="1298" userDrawn="1">
          <p15:clr>
            <a:srgbClr val="A4A3A4"/>
          </p15:clr>
        </p15:guide>
        <p15:guide id="34" orient="horz" pos="2205" userDrawn="1">
          <p15:clr>
            <a:srgbClr val="A4A3A4"/>
          </p15:clr>
        </p15:guide>
        <p15:guide id="35" orient="horz" pos="3112" userDrawn="1">
          <p15:clr>
            <a:srgbClr val="A4A3A4"/>
          </p15:clr>
        </p15:guide>
        <p15:guide id="36" orient="horz" pos="4020" userDrawn="1">
          <p15:clr>
            <a:srgbClr val="A4A3A4"/>
          </p15:clr>
        </p15:guide>
        <p15:guide id="37" orient="horz" pos="3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9" autoAdjust="0"/>
    <p:restoredTop sz="64586" autoAdjust="0"/>
  </p:normalViewPr>
  <p:slideViewPr>
    <p:cSldViewPr>
      <p:cViewPr varScale="1">
        <p:scale>
          <a:sx n="44" d="100"/>
          <a:sy n="44" d="100"/>
        </p:scale>
        <p:origin x="1568" y="32"/>
      </p:cViewPr>
      <p:guideLst>
        <p:guide pos="4702"/>
        <p:guide pos="5609"/>
        <p:guide pos="6516"/>
        <p:guide pos="2978"/>
        <p:guide pos="2071"/>
        <p:guide pos="1164"/>
        <p:guide orient="horz" pos="2115"/>
        <p:guide orient="horz" pos="1208"/>
        <p:guide orient="horz" pos="3022"/>
        <p:guide orient="horz" pos="3929"/>
        <p:guide pos="257"/>
        <p:guide pos="7423"/>
        <p:guide pos="3885"/>
        <p:guide pos="3795"/>
        <p:guide pos="2888"/>
        <p:guide pos="1980"/>
        <p:guide pos="1073"/>
        <p:guide pos="166"/>
        <p:guide pos="4792"/>
        <p:guide pos="5700"/>
        <p:guide pos="6607"/>
        <p:guide pos="7514"/>
        <p:guide orient="horz" pos="391"/>
        <p:guide orient="horz" pos="1298"/>
        <p:guide orient="horz" pos="2205"/>
        <p:guide orient="horz" pos="3112"/>
        <p:guide orient="horz" pos="4020"/>
        <p:guide orient="horz" pos="3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F6CDD7BE-5706-403C-80C4-001C692FD88C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E774212F-99AC-4357-BA9A-A1529E449F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016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4212F-99AC-4357-BA9A-A1529E449F5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500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4212F-99AC-4357-BA9A-A1529E449F5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391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r>
              <a:rPr lang="da-DK" sz="1300" dirty="0"/>
              <a:t>Nationalt ligebehandlingsorgan for ligestilling mellem kønnene. Instituttet er forpligtet til at fremme, evaluere og overvåge kønsligestillingen i Danmark og bekæmpe diskrimination på baggrund af køn.</a:t>
            </a:r>
          </a:p>
          <a:p>
            <a:pPr defTabSz="966155">
              <a:defRPr/>
            </a:pPr>
            <a:endParaRPr lang="da-DK" sz="1300" dirty="0"/>
          </a:p>
          <a:p>
            <a:pPr defTabSz="966155">
              <a:defRPr/>
            </a:pPr>
            <a:r>
              <a:rPr lang="da-DK" sz="1300" dirty="0"/>
              <a:t>Mandat til at indbringe sager af principiel karakter eller sager af almindelig offentlig interesse for Ligebehandlingsnævnet, som behandler sager om ulovlig forskelsbehandling.</a:t>
            </a:r>
            <a:endParaRPr lang="en-GB" sz="1300" dirty="0"/>
          </a:p>
          <a:p>
            <a:pPr defTabSz="966155">
              <a:defRPr/>
            </a:pPr>
            <a:endParaRPr lang="en-GB" sz="130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4212F-99AC-4357-BA9A-A1529E449F5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919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endParaRPr lang="en-GB" sz="1300" dirty="0"/>
          </a:p>
          <a:p>
            <a:endParaRPr lang="en-GB" dirty="0"/>
          </a:p>
          <a:p>
            <a:pPr lvl="1" rtl="0"/>
            <a:r>
              <a:rPr lang="da-DK" sz="1300" dirty="0"/>
              <a:t>Der er brug for en mere effektiv lov mod seksuel chikane på skoler og arbejdspladser, og at arbejdsgiverne bør komme mere på banen for at løse og forebygge problemet.</a:t>
            </a:r>
            <a:endParaRPr lang="en-GB" dirty="0"/>
          </a:p>
          <a:p>
            <a:pPr lvl="1"/>
            <a:r>
              <a:rPr lang="da-DK" sz="1300" dirty="0"/>
              <a:t>Instituttet anbefaler en forbedring af ligebehandlingslovgivningen, der sikrer, at seksuel chikane bliver anskuet som et samfundsproblem fremfor som enkeltstående og sjældne hændelser.</a:t>
            </a:r>
            <a:endParaRPr lang="en-GB" dirty="0"/>
          </a:p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4212F-99AC-4357-BA9A-A1529E449F5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14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endParaRPr lang="en-GB" sz="1300" dirty="0"/>
          </a:p>
          <a:p>
            <a:endParaRPr lang="en-GB" dirty="0"/>
          </a:p>
          <a:p>
            <a:pPr lvl="1" rtl="0"/>
            <a:r>
              <a:rPr lang="da-DK" sz="1300" dirty="0"/>
              <a:t>Instituttets barselsundersøgelse fra 2020 viser, at mødre tager 90% af den samlede barselsorlov, mens fædre kun tager 10%. Undersøgelsen viser samtidig, at mange fædre giver udtryk for, at de gerne vil tage mere barsel.</a:t>
            </a:r>
          </a:p>
          <a:p>
            <a:pPr lvl="1" rtl="0"/>
            <a:endParaRPr lang="en-GB" sz="1300" dirty="0"/>
          </a:p>
          <a:p>
            <a:pPr lvl="1"/>
            <a:r>
              <a:rPr lang="da-DK" sz="1300" dirty="0"/>
              <a:t>Instituttet anbefaler, at regeringen reformerer de danske barselsregler på en ligestillingsfremmende måde, der giver mest mulighed for selvbestemmelse for forældrene.</a:t>
            </a:r>
            <a:endParaRPr lang="en-GB" sz="1300" dirty="0"/>
          </a:p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4212F-99AC-4357-BA9A-A1529E449F5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854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endParaRPr lang="en-GB" sz="1300" dirty="0"/>
          </a:p>
          <a:p>
            <a:endParaRPr lang="en-GB" dirty="0"/>
          </a:p>
          <a:p>
            <a:pPr lvl="1" rtl="0"/>
            <a:r>
              <a:rPr lang="da-DK" sz="1300" dirty="0"/>
              <a:t>I februar 2021 så FN’s Kvindekomité nærmere på Danmarks indsats for at leve op til FN’s Kvindekonvention. </a:t>
            </a:r>
          </a:p>
          <a:p>
            <a:pPr lvl="1" rtl="0"/>
            <a:endParaRPr lang="en-GB" sz="1300" dirty="0"/>
          </a:p>
          <a:p>
            <a:pPr lvl="1"/>
            <a:r>
              <a:rPr lang="da-DK" sz="1300" dirty="0"/>
              <a:t>Danmark sakker bagud, når det gælder kvinders repræsentation i politik og i danske virksomheders ledelser.</a:t>
            </a:r>
          </a:p>
          <a:p>
            <a:pPr lvl="1"/>
            <a:endParaRPr lang="en-GB" sz="1300" dirty="0"/>
          </a:p>
          <a:p>
            <a:pPr lvl="1"/>
            <a:r>
              <a:rPr lang="da-DK" sz="1300" dirty="0"/>
              <a:t>Undersøgelse fra Erhvervsstyrelsen 2020 viser, at blandt de største danske virksomheders bestyrelser i 2020 var kun 18,6 procent kvinder, mens 81,4 procent var mænd. </a:t>
            </a:r>
            <a:endParaRPr lang="en-GB" sz="1300" dirty="0"/>
          </a:p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4212F-99AC-4357-BA9A-A1529E449F5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597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endParaRPr lang="en-GB" sz="1300" dirty="0"/>
          </a:p>
          <a:p>
            <a:endParaRPr lang="en-GB" dirty="0"/>
          </a:p>
          <a:p>
            <a:pPr lvl="0" rtl="0"/>
            <a:r>
              <a:rPr lang="da-DK" sz="1300" dirty="0"/>
              <a:t>Efter kommunalvalget 2021 har Institut for Menneskerettigheder foretaget en optælling, der viser fordelingen af køn i kommunalbestyrelserne og på borgmesterposterne.</a:t>
            </a:r>
          </a:p>
          <a:p>
            <a:pPr lvl="0" rtl="0"/>
            <a:endParaRPr lang="en-GB" dirty="0"/>
          </a:p>
          <a:p>
            <a:pPr lvl="0"/>
            <a:r>
              <a:rPr lang="da-DK" sz="1300" dirty="0"/>
              <a:t>Der er sket en fremgang, men der er stadig lang vej til ligestilling i kommunalbestyrelserne.</a:t>
            </a:r>
          </a:p>
          <a:p>
            <a:pPr lvl="0"/>
            <a:endParaRPr lang="en-GB" dirty="0"/>
          </a:p>
          <a:p>
            <a:pPr lvl="0"/>
            <a:r>
              <a:rPr lang="da-DK" sz="1300" dirty="0"/>
              <a:t>Kun 36% kvinder er blevet valgt ind i byrådene i år</a:t>
            </a:r>
          </a:p>
          <a:p>
            <a:pPr lvl="0"/>
            <a:endParaRPr lang="en-GB" dirty="0"/>
          </a:p>
          <a:p>
            <a:pPr lvl="0"/>
            <a:r>
              <a:rPr lang="da-DK" sz="1300" dirty="0"/>
              <a:t>Kun 19 kvinder har fået en borgmesterpost i år</a:t>
            </a:r>
          </a:p>
          <a:p>
            <a:pPr lvl="0"/>
            <a:endParaRPr lang="en-GB" dirty="0"/>
          </a:p>
          <a:p>
            <a:r>
              <a:rPr lang="da-DK" sz="1300" dirty="0"/>
              <a:t>Sammenlignet med sidste kommunalvalg i 2017</a:t>
            </a:r>
          </a:p>
          <a:p>
            <a:endParaRPr lang="en-GB" dirty="0"/>
          </a:p>
          <a:p>
            <a:pPr lvl="0"/>
            <a:r>
              <a:rPr lang="da-DK" sz="1300" dirty="0"/>
              <a:t>Andel af kvinder, som blev valgt ind i byrådene: 33 procent</a:t>
            </a:r>
            <a:endParaRPr lang="en-GB" dirty="0"/>
          </a:p>
          <a:p>
            <a:pPr lvl="0"/>
            <a:r>
              <a:rPr lang="da-DK" sz="1300" dirty="0"/>
              <a:t>Andelen af kvindelige borgmestre: 14</a:t>
            </a:r>
          </a:p>
          <a:p>
            <a:pPr lvl="0"/>
            <a:endParaRPr lang="en-GB" dirty="0"/>
          </a:p>
          <a:p>
            <a:r>
              <a:rPr lang="en-GB" dirty="0"/>
              <a:t>*</a:t>
            </a:r>
            <a:r>
              <a:rPr lang="en-GB" dirty="0" err="1"/>
              <a:t>Bemærk</a:t>
            </a:r>
            <a:r>
              <a:rPr lang="en-GB" dirty="0"/>
              <a:t>: </a:t>
            </a:r>
            <a:r>
              <a:rPr lang="en-GB" dirty="0" err="1"/>
              <a:t>Furesø</a:t>
            </a:r>
            <a:r>
              <a:rPr lang="en-GB" dirty="0"/>
              <a:t> </a:t>
            </a:r>
            <a:r>
              <a:rPr lang="en-GB" dirty="0" err="1"/>
              <a:t>kommune</a:t>
            </a:r>
            <a:r>
              <a:rPr lang="en-GB" dirty="0"/>
              <a:t> er </a:t>
            </a:r>
            <a:r>
              <a:rPr lang="en-GB" dirty="0" err="1"/>
              <a:t>endnu</a:t>
            </a:r>
            <a:r>
              <a:rPr lang="en-GB" dirty="0"/>
              <a:t> </a:t>
            </a:r>
            <a:r>
              <a:rPr lang="en-GB" dirty="0" err="1"/>
              <a:t>ikke</a:t>
            </a:r>
            <a:r>
              <a:rPr lang="en-GB" dirty="0"/>
              <a:t> </a:t>
            </a:r>
            <a:r>
              <a:rPr lang="en-GB" dirty="0" err="1"/>
              <a:t>optalt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4212F-99AC-4357-BA9A-A1529E449F5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875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endParaRPr lang="en-GB" sz="1300" dirty="0"/>
          </a:p>
          <a:p>
            <a:endParaRPr lang="en-GB" dirty="0"/>
          </a:p>
          <a:p>
            <a:r>
              <a:rPr lang="da-DK" sz="1300" dirty="0"/>
              <a:t>Instituttet arbejder også for at skabe opbakning til og viden om menneskerettigheder uden for Danmark. </a:t>
            </a:r>
          </a:p>
          <a:p>
            <a:pPr lvl="0"/>
            <a:endParaRPr lang="da-DK" sz="1300" dirty="0"/>
          </a:p>
          <a:p>
            <a:pPr lvl="0"/>
            <a:r>
              <a:rPr lang="da-DK" sz="1300" dirty="0"/>
              <a:t>De aktuelle globale udfordringer for kvinders rettigheder er især kvinders repræsentation og muligheder for deltage trygt i politiske og offentlige rum, </a:t>
            </a:r>
          </a:p>
          <a:p>
            <a:pPr lvl="0"/>
            <a:r>
              <a:rPr lang="da-DK" sz="1300" dirty="0"/>
              <a:t>kvinders adgang til sundhedsydelser og respekt for deres seksuelle og reproduktive rettigheder, vold mod kvinder, </a:t>
            </a:r>
          </a:p>
          <a:p>
            <a:pPr lvl="0"/>
            <a:r>
              <a:rPr lang="da-DK" sz="1300" dirty="0"/>
              <a:t>kvinders sociale og økonomiske livsomstændigheder samt pres på kvinders rettigheder i konflikter og kriser. </a:t>
            </a:r>
            <a:endParaRPr lang="en-GB" sz="1300" dirty="0"/>
          </a:p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83078">
              <a:defRPr/>
            </a:pPr>
            <a:fld id="{E774212F-99AC-4357-BA9A-A1529E449F5C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83078">
                <a:defRPr/>
              </a:pPr>
              <a:t>8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06355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4212F-99AC-4357-BA9A-A1529E449F5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141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E4A0419-3C6A-4651-9B75-EAE3645468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4328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AB459-C7E5-4C53-9B46-132AE1674F9C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9E49-313A-4DFD-B17E-CA10E18CDF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637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AB459-C7E5-4C53-9B46-132AE1674F9C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9E49-313A-4DFD-B17E-CA10E18CDF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930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AB459-C7E5-4C53-9B46-132AE1674F9C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9E49-313A-4DFD-B17E-CA10E18CDF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683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AB459-C7E5-4C53-9B46-132AE1674F9C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9E49-313A-4DFD-B17E-CA10E18CDF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42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n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45C23C9-871A-42DD-BA27-0A75EB5A4A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000374" y="1844675"/>
            <a:ext cx="3023625" cy="39603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0" cap="none" spc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the icon to choose a picture from your laptop.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9065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204245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AB459-C7E5-4C53-9B46-132AE1674F9C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9E49-313A-4DFD-B17E-CA10E18CDFA7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9745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AB459-C7E5-4C53-9B46-132AE1674F9C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9E49-313A-4DFD-B17E-CA10E18CDF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124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AB459-C7E5-4C53-9B46-132AE1674F9C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9E49-313A-4DFD-B17E-CA10E18CDF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671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AB459-C7E5-4C53-9B46-132AE1674F9C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9E49-313A-4DFD-B17E-CA10E18CDF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192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AB459-C7E5-4C53-9B46-132AE1674F9C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9E49-313A-4DFD-B17E-CA10E18CDF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797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AB459-C7E5-4C53-9B46-132AE1674F9C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9E49-313A-4DFD-B17E-CA10E18CDF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539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AB459-C7E5-4C53-9B46-132AE1674F9C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39E49-313A-4DFD-B17E-CA10E18CDFA7}" type="slidenum">
              <a:rPr lang="en-GB" smtClean="0"/>
              <a:t>‹#›</a:t>
            </a:fld>
            <a:endParaRPr lang="en-GB"/>
          </a:p>
        </p:txBody>
      </p:sp>
    </p:spTree>
    <p:custDataLst>
      <p:tags r:id="rId15"/>
    </p:custDataLst>
    <p:extLst>
      <p:ext uri="{BB962C8B-B14F-4D97-AF65-F5344CB8AC3E}">
        <p14:creationId xmlns:p14="http://schemas.microsoft.com/office/powerpoint/2010/main" val="235872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00" r:id="rId2"/>
    <p:sldLayoutId id="2147483701" r:id="rId3"/>
    <p:sldLayoutId id="2147483685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5" Type="http://schemas.openxmlformats.org/officeDocument/2006/relationships/image" Target="../media/image3.jpeg"/><Relationship Id="rId4" Type="http://schemas.openxmlformats.org/officeDocument/2006/relationships/hyperlink" Target="https://www.humanrights.dk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5" Type="http://schemas.openxmlformats.org/officeDocument/2006/relationships/image" Target="../media/image7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5" Type="http://schemas.openxmlformats.org/officeDocument/2006/relationships/image" Target="../media/image8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5" Type="http://schemas.openxmlformats.org/officeDocument/2006/relationships/image" Target="../media/image9.jp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FF0D4D-8F61-4BF3-BC2D-BB4E4D6C0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2" b="11617"/>
          <a:stretch/>
        </p:blipFill>
        <p:spPr>
          <a:xfrm>
            <a:off x="0" y="-1"/>
            <a:ext cx="12192000" cy="68573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D82D61-D9F8-414C-AE9C-9DA5118A27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8749" y="2849"/>
            <a:ext cx="2735263" cy="136618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CF54B7-9EA7-4B2A-82E2-9B4D890E2BEA}"/>
              </a:ext>
            </a:extLst>
          </p:cNvPr>
          <p:cNvCxnSpPr>
            <a:cxnSpLocks/>
          </p:cNvCxnSpPr>
          <p:nvPr/>
        </p:nvCxnSpPr>
        <p:spPr>
          <a:xfrm>
            <a:off x="1847850" y="3717000"/>
            <a:ext cx="84963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C20929B-B250-4A0E-961D-5D162649BEC7}"/>
              </a:ext>
            </a:extLst>
          </p:cNvPr>
          <p:cNvSpPr/>
          <p:nvPr/>
        </p:nvSpPr>
        <p:spPr>
          <a:xfrm>
            <a:off x="1731209" y="3810931"/>
            <a:ext cx="99361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Louise Holck – 18. </a:t>
            </a:r>
            <a:r>
              <a:rPr lang="en-US" sz="2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november</a:t>
            </a: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2021</a:t>
            </a:r>
            <a:endParaRPr lang="en-GB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8729F9-F9C3-4C97-9EBB-86FE63C1E125}"/>
              </a:ext>
            </a:extLst>
          </p:cNvPr>
          <p:cNvSpPr/>
          <p:nvPr/>
        </p:nvSpPr>
        <p:spPr>
          <a:xfrm>
            <a:off x="1703388" y="2772170"/>
            <a:ext cx="9936163" cy="92333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5400" b="1" cap="all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Kvinder</a:t>
            </a:r>
            <a:r>
              <a:rPr lang="en-US" sz="5400" b="1" cap="all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og </a:t>
            </a:r>
            <a:r>
              <a:rPr lang="en-US" sz="5400" b="1" cap="all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menneskeret</a:t>
            </a:r>
            <a:endParaRPr lang="en-GB" sz="5400" b="1" cap="all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1588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723B90-1CF7-4ABE-BB25-D7DB7B5C8D15}"/>
              </a:ext>
            </a:extLst>
          </p:cNvPr>
          <p:cNvSpPr/>
          <p:nvPr/>
        </p:nvSpPr>
        <p:spPr>
          <a:xfrm>
            <a:off x="1128000" y="2222912"/>
            <a:ext cx="5616575" cy="1420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Danmarks</a:t>
            </a:r>
            <a:r>
              <a:rPr lang="en-GB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nationale</a:t>
            </a:r>
            <a:r>
              <a:rPr lang="en-GB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menneskerettighedsinstitution</a:t>
            </a:r>
            <a:endParaRPr lang="en-GB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GB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ligebehandlingsorgan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52A1A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</a:t>
            </a:r>
            <a:r>
              <a:rPr lang="en-GB" sz="1400" b="1" dirty="0" err="1">
                <a:solidFill>
                  <a:srgbClr val="52A1A8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menneskeret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52A1A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.dk/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52A1A8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3BFEA0-29ED-40DD-95E4-C363271531E0}"/>
              </a:ext>
            </a:extLst>
          </p:cNvPr>
          <p:cNvSpPr/>
          <p:nvPr/>
        </p:nvSpPr>
        <p:spPr>
          <a:xfrm>
            <a:off x="1128000" y="902037"/>
            <a:ext cx="5616574" cy="1015663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all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INSTITUT</a:t>
            </a:r>
            <a:r>
              <a:rPr kumimoji="0" lang="en-US" sz="30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FOR </a:t>
            </a:r>
            <a:r>
              <a:rPr kumimoji="0" lang="en-US" sz="3000" b="1" i="0" u="none" strike="noStrike" kern="1200" cap="all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MENNESKERETTIGHEDER</a:t>
            </a:r>
            <a:endParaRPr kumimoji="0" lang="en-US" sz="3000" b="1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Roboto" panose="02000000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E1CA11B-EBA2-486D-988D-69DAECE5FC25}"/>
              </a:ext>
            </a:extLst>
          </p:cNvPr>
          <p:cNvCxnSpPr>
            <a:cxnSpLocks/>
          </p:cNvCxnSpPr>
          <p:nvPr/>
        </p:nvCxnSpPr>
        <p:spPr>
          <a:xfrm>
            <a:off x="1200000" y="1917700"/>
            <a:ext cx="554457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5" descr="A picture containing apartment building&#10;&#10;Description automatically generated">
            <a:extLst>
              <a:ext uri="{FF2B5EF4-FFF2-40B4-BE49-F238E27FC236}">
                <a16:creationId xmlns:a16="http://schemas.microsoft.com/office/drawing/2014/main" id="{A736D997-EBB1-47DC-A94E-A6B6EE26C9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"/>
          <a:stretch/>
        </p:blipFill>
        <p:spPr>
          <a:xfrm rot="5400000">
            <a:off x="6470650" y="1136653"/>
            <a:ext cx="6857999" cy="4584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0840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F35986-7261-4A28-A194-745BB98BF5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9" r="15064"/>
          <a:stretch/>
        </p:blipFill>
        <p:spPr>
          <a:xfrm>
            <a:off x="7606233" y="0"/>
            <a:ext cx="45847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723B90-1CF7-4ABE-BB25-D7DB7B5C8D15}"/>
              </a:ext>
            </a:extLst>
          </p:cNvPr>
          <p:cNvSpPr/>
          <p:nvPr/>
        </p:nvSpPr>
        <p:spPr>
          <a:xfrm>
            <a:off x="1128000" y="2220228"/>
            <a:ext cx="5616575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200" dirty="0">
                <a:latin typeface="Segoe UI" panose="020B0502040204020203" pitchFamily="34" charset="0"/>
                <a:cs typeface="Segoe UI" panose="020B0502040204020203" pitchFamily="34" charset="0"/>
              </a:rPr>
              <a:t>Nationalt ligebehandlingsorgan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200" dirty="0">
                <a:latin typeface="Segoe UI" panose="020B0502040204020203" pitchFamily="34" charset="0"/>
                <a:cs typeface="Segoe UI" panose="020B0502040204020203" pitchFamily="34" charset="0"/>
              </a:rPr>
              <a:t>Vi kan indbringe sager for Ligebehandlingsnævnet </a:t>
            </a:r>
            <a:endParaRPr lang="en-GB" sz="2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3BFEA0-29ED-40DD-95E4-C363271531E0}"/>
              </a:ext>
            </a:extLst>
          </p:cNvPr>
          <p:cNvSpPr/>
          <p:nvPr/>
        </p:nvSpPr>
        <p:spPr>
          <a:xfrm>
            <a:off x="1128000" y="1363702"/>
            <a:ext cx="5616574" cy="55399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3000" b="1" cap="all" dirty="0" err="1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Fokus</a:t>
            </a:r>
            <a:r>
              <a:rPr lang="en-US" sz="3000" b="1" cap="all" dirty="0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</a:t>
            </a:r>
            <a:r>
              <a:rPr lang="en-US" sz="3000" b="1" cap="all" dirty="0" err="1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på</a:t>
            </a:r>
            <a:r>
              <a:rPr lang="en-US" sz="3000" b="1" cap="all" dirty="0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</a:t>
            </a:r>
            <a:r>
              <a:rPr lang="en-US" sz="3000" b="1" cap="all" dirty="0" err="1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ligestilling</a:t>
            </a:r>
            <a:endParaRPr lang="en-US" sz="3000" b="1" cap="all" dirty="0">
              <a:latin typeface="Segoe UI" panose="020B0502040204020203" pitchFamily="34" charset="0"/>
              <a:ea typeface="Roboto" panose="02000000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E1CA11B-EBA2-486D-988D-69DAECE5FC25}"/>
              </a:ext>
            </a:extLst>
          </p:cNvPr>
          <p:cNvCxnSpPr>
            <a:cxnSpLocks/>
          </p:cNvCxnSpPr>
          <p:nvPr/>
        </p:nvCxnSpPr>
        <p:spPr>
          <a:xfrm>
            <a:off x="1200000" y="1917700"/>
            <a:ext cx="5544575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3B43245-63D4-4022-B76D-9004A2B834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604" y="0"/>
            <a:ext cx="457639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4437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F35986-7261-4A28-A194-745BB98BF5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9" r="15064"/>
          <a:stretch/>
        </p:blipFill>
        <p:spPr>
          <a:xfrm>
            <a:off x="7606233" y="0"/>
            <a:ext cx="45847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723B90-1CF7-4ABE-BB25-D7DB7B5C8D15}"/>
              </a:ext>
            </a:extLst>
          </p:cNvPr>
          <p:cNvSpPr/>
          <p:nvPr/>
        </p:nvSpPr>
        <p:spPr>
          <a:xfrm>
            <a:off x="1128000" y="2240865"/>
            <a:ext cx="5616575" cy="1990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200" dirty="0">
                <a:latin typeface="Segoe UI" panose="020B0502040204020203" pitchFamily="34" charset="0"/>
                <a:cs typeface="Segoe UI" panose="020B0502040204020203" pitchFamily="34" charset="0"/>
              </a:rPr>
              <a:t>Brug for bedre lovgivning: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200" dirty="0">
                <a:latin typeface="Segoe UI" panose="020B0502040204020203" pitchFamily="34" charset="0"/>
                <a:cs typeface="Segoe UI" panose="020B0502040204020203" pitchFamily="34" charset="0"/>
              </a:rPr>
              <a:t>seksuel chikane på skoler og arbejdspladser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200" dirty="0">
                <a:latin typeface="Segoe UI" panose="020B0502040204020203" pitchFamily="34" charset="0"/>
                <a:cs typeface="Segoe UI" panose="020B0502040204020203" pitchFamily="34" charset="0"/>
              </a:rPr>
              <a:t>forbedring af ligebehandlingslovgivningen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3BFEA0-29ED-40DD-95E4-C363271531E0}"/>
              </a:ext>
            </a:extLst>
          </p:cNvPr>
          <p:cNvSpPr/>
          <p:nvPr/>
        </p:nvSpPr>
        <p:spPr>
          <a:xfrm>
            <a:off x="1128000" y="902037"/>
            <a:ext cx="6336000" cy="1015663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3000" b="1" cap="all" dirty="0" err="1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Indsats</a:t>
            </a:r>
            <a:r>
              <a:rPr lang="en-US" sz="3000" b="1" cap="all" dirty="0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mod </a:t>
            </a:r>
            <a:br>
              <a:rPr lang="en-US" sz="3000" b="1" cap="all" dirty="0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</a:br>
            <a:r>
              <a:rPr lang="en-US" sz="3000" b="1" cap="all" dirty="0" err="1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seksuel</a:t>
            </a:r>
            <a:r>
              <a:rPr lang="en-US" sz="3000" b="1" cap="all" dirty="0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</a:t>
            </a:r>
            <a:r>
              <a:rPr lang="en-US" sz="3000" b="1" cap="all" dirty="0" err="1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chikane</a:t>
            </a:r>
            <a:endParaRPr lang="en-US" sz="3000" b="1" cap="all" dirty="0">
              <a:latin typeface="Segoe UI" panose="020B0502040204020203" pitchFamily="34" charset="0"/>
              <a:ea typeface="Roboto" panose="02000000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E1CA11B-EBA2-486D-988D-69DAECE5FC25}"/>
              </a:ext>
            </a:extLst>
          </p:cNvPr>
          <p:cNvCxnSpPr>
            <a:cxnSpLocks/>
          </p:cNvCxnSpPr>
          <p:nvPr/>
        </p:nvCxnSpPr>
        <p:spPr>
          <a:xfrm>
            <a:off x="1200000" y="1917700"/>
            <a:ext cx="5544575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Picture 8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2D2A70D0-F3C2-4632-B9A9-62ACEB2946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3" r="39151"/>
          <a:stretch/>
        </p:blipFill>
        <p:spPr>
          <a:xfrm>
            <a:off x="7606233" y="0"/>
            <a:ext cx="5040577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7478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F35986-7261-4A28-A194-745BB98BF5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9" r="15064"/>
          <a:stretch/>
        </p:blipFill>
        <p:spPr>
          <a:xfrm>
            <a:off x="7606233" y="0"/>
            <a:ext cx="45847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723B90-1CF7-4ABE-BB25-D7DB7B5C8D15}"/>
              </a:ext>
            </a:extLst>
          </p:cNvPr>
          <p:cNvSpPr/>
          <p:nvPr/>
        </p:nvSpPr>
        <p:spPr>
          <a:xfrm>
            <a:off x="1128000" y="2240865"/>
            <a:ext cx="561657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200" dirty="0">
                <a:latin typeface="Segoe UI" panose="020B0502040204020203" pitchFamily="34" charset="0"/>
                <a:cs typeface="Segoe UI" panose="020B0502040204020203" pitchFamily="34" charset="0"/>
              </a:rPr>
              <a:t>Instituttets barselsundersøgelse (2020):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200" dirty="0">
                <a:latin typeface="Segoe UI" panose="020B0502040204020203" pitchFamily="34" charset="0"/>
                <a:cs typeface="Segoe UI" panose="020B0502040204020203" pitchFamily="34" charset="0"/>
              </a:rPr>
              <a:t>mødre tager </a:t>
            </a:r>
            <a:r>
              <a:rPr lang="da-DK" sz="2200" b="1" dirty="0">
                <a:latin typeface="Segoe UI" panose="020B0502040204020203" pitchFamily="34" charset="0"/>
                <a:cs typeface="Segoe UI" panose="020B0502040204020203" pitchFamily="34" charset="0"/>
              </a:rPr>
              <a:t>90% </a:t>
            </a:r>
            <a:r>
              <a:rPr lang="da-DK" sz="2200" dirty="0">
                <a:latin typeface="Segoe UI" panose="020B0502040204020203" pitchFamily="34" charset="0"/>
                <a:cs typeface="Segoe UI" panose="020B0502040204020203" pitchFamily="34" charset="0"/>
              </a:rPr>
              <a:t>af den samlede barselsorlov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200" dirty="0">
                <a:latin typeface="Segoe UI" panose="020B0502040204020203" pitchFamily="34" charset="0"/>
                <a:cs typeface="Segoe UI" panose="020B0502040204020203" pitchFamily="34" charset="0"/>
              </a:rPr>
              <a:t>fædre tager </a:t>
            </a:r>
            <a:r>
              <a:rPr lang="da-DK" sz="2200" b="1" dirty="0">
                <a:latin typeface="Segoe UI" panose="020B0502040204020203" pitchFamily="34" charset="0"/>
                <a:cs typeface="Segoe UI" panose="020B0502040204020203" pitchFamily="34" charset="0"/>
              </a:rPr>
              <a:t>10%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200" dirty="0">
                <a:latin typeface="Segoe UI" panose="020B0502040204020203" pitchFamily="34" charset="0"/>
                <a:cs typeface="Segoe UI" panose="020B0502040204020203" pitchFamily="34" charset="0"/>
              </a:rPr>
              <a:t>Reform af barselsregler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3BFEA0-29ED-40DD-95E4-C363271531E0}"/>
              </a:ext>
            </a:extLst>
          </p:cNvPr>
          <p:cNvSpPr/>
          <p:nvPr/>
        </p:nvSpPr>
        <p:spPr>
          <a:xfrm>
            <a:off x="1128000" y="1363702"/>
            <a:ext cx="6336000" cy="55399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3000" b="1" cap="all" dirty="0" err="1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Ligestillet</a:t>
            </a:r>
            <a:r>
              <a:rPr lang="en-US" sz="3000" b="1" cap="all" dirty="0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</a:t>
            </a:r>
            <a:r>
              <a:rPr lang="en-US" sz="3000" b="1" cap="all" dirty="0" err="1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barsel</a:t>
            </a:r>
            <a:endParaRPr lang="en-US" sz="3000" b="1" cap="all" dirty="0">
              <a:latin typeface="Segoe UI" panose="020B0502040204020203" pitchFamily="34" charset="0"/>
              <a:ea typeface="Roboto" panose="02000000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E1CA11B-EBA2-486D-988D-69DAECE5FC25}"/>
              </a:ext>
            </a:extLst>
          </p:cNvPr>
          <p:cNvCxnSpPr>
            <a:cxnSpLocks/>
          </p:cNvCxnSpPr>
          <p:nvPr/>
        </p:nvCxnSpPr>
        <p:spPr>
          <a:xfrm>
            <a:off x="1200000" y="1917700"/>
            <a:ext cx="5544575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Picture 8" descr="A picture containing person, indoor, child, little&#10;&#10;Description automatically generated">
            <a:extLst>
              <a:ext uri="{FF2B5EF4-FFF2-40B4-BE49-F238E27FC236}">
                <a16:creationId xmlns:a16="http://schemas.microsoft.com/office/drawing/2014/main" id="{1A0FE9E6-2473-4992-B230-052D5ED5D2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32"/>
          <a:stretch/>
        </p:blipFill>
        <p:spPr>
          <a:xfrm>
            <a:off x="7606233" y="0"/>
            <a:ext cx="45847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9219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F35986-7261-4A28-A194-745BB98BF5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9" r="15064"/>
          <a:stretch/>
        </p:blipFill>
        <p:spPr>
          <a:xfrm>
            <a:off x="7606233" y="0"/>
            <a:ext cx="45847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723B90-1CF7-4ABE-BB25-D7DB7B5C8D15}"/>
              </a:ext>
            </a:extLst>
          </p:cNvPr>
          <p:cNvSpPr/>
          <p:nvPr/>
        </p:nvSpPr>
        <p:spPr>
          <a:xfrm>
            <a:off x="1128000" y="2240865"/>
            <a:ext cx="5616575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200" dirty="0">
                <a:latin typeface="Segoe UI" panose="020B0502040204020203" pitchFamily="34" charset="0"/>
                <a:cs typeface="Segoe UI" panose="020B0502040204020203" pitchFamily="34" charset="0"/>
              </a:rPr>
              <a:t>FN’s Kvindekonvention og Danmarks indsats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200" dirty="0">
                <a:latin typeface="Segoe UI" panose="020B0502040204020203" pitchFamily="34" charset="0"/>
                <a:cs typeface="Segoe UI" panose="020B0502040204020203" pitchFamily="34" charset="0"/>
              </a:rPr>
              <a:t>Danmark sakker bagud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200" dirty="0">
                <a:latin typeface="Segoe UI" panose="020B0502040204020203" pitchFamily="34" charset="0"/>
                <a:cs typeface="Segoe UI" panose="020B0502040204020203" pitchFamily="34" charset="0"/>
              </a:rPr>
              <a:t>Største danske virksomheders bestyrelser: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200" b="1" dirty="0">
                <a:latin typeface="Segoe UI" panose="020B0502040204020203" pitchFamily="34" charset="0"/>
                <a:cs typeface="Segoe UI" panose="020B0502040204020203" pitchFamily="34" charset="0"/>
              </a:rPr>
              <a:t>18,6% </a:t>
            </a:r>
            <a:r>
              <a:rPr lang="da-DK" sz="2200" dirty="0">
                <a:latin typeface="Segoe UI" panose="020B0502040204020203" pitchFamily="34" charset="0"/>
                <a:cs typeface="Segoe UI" panose="020B0502040204020203" pitchFamily="34" charset="0"/>
              </a:rPr>
              <a:t>kvinder 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200" b="1" dirty="0">
                <a:latin typeface="Segoe UI" panose="020B0502040204020203" pitchFamily="34" charset="0"/>
                <a:cs typeface="Segoe UI" panose="020B0502040204020203" pitchFamily="34" charset="0"/>
              </a:rPr>
              <a:t>81,4%</a:t>
            </a:r>
            <a:r>
              <a:rPr lang="da-DK" sz="2200" dirty="0">
                <a:latin typeface="Segoe UI" panose="020B0502040204020203" pitchFamily="34" charset="0"/>
                <a:cs typeface="Segoe UI" panose="020B0502040204020203" pitchFamily="34" charset="0"/>
              </a:rPr>
              <a:t> mænd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a-DK" sz="2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3BFEA0-29ED-40DD-95E4-C363271531E0}"/>
              </a:ext>
            </a:extLst>
          </p:cNvPr>
          <p:cNvSpPr/>
          <p:nvPr/>
        </p:nvSpPr>
        <p:spPr>
          <a:xfrm>
            <a:off x="1128000" y="1363702"/>
            <a:ext cx="6336000" cy="55399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3000" b="1" cap="all" dirty="0" err="1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Repræsentation</a:t>
            </a:r>
            <a:endParaRPr lang="en-US" sz="3000" b="1" cap="all" dirty="0">
              <a:latin typeface="Segoe UI" panose="020B0502040204020203" pitchFamily="34" charset="0"/>
              <a:ea typeface="Roboto" panose="02000000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E1CA11B-EBA2-486D-988D-69DAECE5FC25}"/>
              </a:ext>
            </a:extLst>
          </p:cNvPr>
          <p:cNvCxnSpPr>
            <a:cxnSpLocks/>
          </p:cNvCxnSpPr>
          <p:nvPr/>
        </p:nvCxnSpPr>
        <p:spPr>
          <a:xfrm>
            <a:off x="1200000" y="1917700"/>
            <a:ext cx="5544575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5" descr="A picture containing window, person, sky, person&#10;&#10;Description automatically generated">
            <a:extLst>
              <a:ext uri="{FF2B5EF4-FFF2-40B4-BE49-F238E27FC236}">
                <a16:creationId xmlns:a16="http://schemas.microsoft.com/office/drawing/2014/main" id="{74FB31D4-9A05-4C05-A6D4-8CC63B4B5E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6" r="27686"/>
          <a:stretch/>
        </p:blipFill>
        <p:spPr>
          <a:xfrm>
            <a:off x="7606234" y="0"/>
            <a:ext cx="45847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9026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F35986-7261-4A28-A194-745BB98BF5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9" r="15064"/>
          <a:stretch/>
        </p:blipFill>
        <p:spPr>
          <a:xfrm>
            <a:off x="7606233" y="0"/>
            <a:ext cx="45847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723B90-1CF7-4ABE-BB25-D7DB7B5C8D15}"/>
              </a:ext>
            </a:extLst>
          </p:cNvPr>
          <p:cNvSpPr/>
          <p:nvPr/>
        </p:nvSpPr>
        <p:spPr>
          <a:xfrm>
            <a:off x="1128000" y="2240865"/>
            <a:ext cx="5616575" cy="3857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200" dirty="0">
                <a:latin typeface="Segoe UI" panose="020B0502040204020203" pitchFamily="34" charset="0"/>
                <a:cs typeface="Segoe UI" panose="020B0502040204020203" pitchFamily="34" charset="0"/>
              </a:rPr>
              <a:t>Kønsfordelingen KV21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200" dirty="0">
                <a:latin typeface="Segoe UI" panose="020B0502040204020203" pitchFamily="34" charset="0"/>
                <a:cs typeface="Segoe UI" panose="020B0502040204020203" pitchFamily="34" charset="0"/>
              </a:rPr>
              <a:t>Fremgang – men lang vej til ligestilling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200" b="1" dirty="0">
                <a:latin typeface="Segoe UI" panose="020B0502040204020203" pitchFamily="34" charset="0"/>
                <a:cs typeface="Segoe UI" panose="020B0502040204020203" pitchFamily="34" charset="0"/>
              </a:rPr>
              <a:t>36%</a:t>
            </a:r>
            <a:r>
              <a:rPr lang="da-DK" sz="2200" dirty="0">
                <a:latin typeface="Segoe UI" panose="020B0502040204020203" pitchFamily="34" charset="0"/>
                <a:cs typeface="Segoe UI" panose="020B0502040204020203" pitchFamily="34" charset="0"/>
              </a:rPr>
              <a:t> kvinder valgt ind i byrådene</a:t>
            </a:r>
          </a:p>
          <a:p>
            <a:pPr marL="1257300" lvl="2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200" dirty="0">
                <a:latin typeface="Segoe UI" panose="020B0502040204020203" pitchFamily="34" charset="0"/>
                <a:cs typeface="Segoe UI" panose="020B0502040204020203" pitchFamily="34" charset="0"/>
              </a:rPr>
              <a:t>33% i 2017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200" b="1" dirty="0">
                <a:latin typeface="Segoe UI" panose="020B0502040204020203" pitchFamily="34" charset="0"/>
                <a:cs typeface="Segoe UI" panose="020B0502040204020203" pitchFamily="34" charset="0"/>
              </a:rPr>
              <a:t>19 </a:t>
            </a:r>
            <a:r>
              <a:rPr lang="da-DK" sz="2200" dirty="0">
                <a:latin typeface="Segoe UI" panose="020B0502040204020203" pitchFamily="34" charset="0"/>
                <a:cs typeface="Segoe UI" panose="020B0502040204020203" pitchFamily="34" charset="0"/>
              </a:rPr>
              <a:t>kvinder har fået en borgmesterpost</a:t>
            </a:r>
          </a:p>
          <a:p>
            <a:pPr marL="1257300" lvl="2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200" dirty="0">
                <a:latin typeface="Segoe UI" panose="020B0502040204020203" pitchFamily="34" charset="0"/>
                <a:cs typeface="Segoe UI" panose="020B0502040204020203" pitchFamily="34" charset="0"/>
              </a:rPr>
              <a:t>14 i 2017</a:t>
            </a:r>
          </a:p>
          <a:p>
            <a:pPr marL="1257300" lvl="2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a-DK" sz="2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57300" lvl="2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a-DK" sz="2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3BFEA0-29ED-40DD-95E4-C363271531E0}"/>
              </a:ext>
            </a:extLst>
          </p:cNvPr>
          <p:cNvSpPr/>
          <p:nvPr/>
        </p:nvSpPr>
        <p:spPr>
          <a:xfrm>
            <a:off x="1128000" y="1363702"/>
            <a:ext cx="6336000" cy="55399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3000" b="1" cap="all" dirty="0" err="1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Repræsentation</a:t>
            </a:r>
            <a:r>
              <a:rPr lang="en-US" sz="3000" b="1" cap="all" dirty="0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I </a:t>
            </a:r>
            <a:r>
              <a:rPr lang="en-US" sz="3000" b="1" cap="all" dirty="0" err="1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politik</a:t>
            </a:r>
            <a:endParaRPr lang="en-US" sz="3000" b="1" cap="all" dirty="0">
              <a:latin typeface="Segoe UI" panose="020B0502040204020203" pitchFamily="34" charset="0"/>
              <a:ea typeface="Roboto" panose="02000000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E1CA11B-EBA2-486D-988D-69DAECE5FC25}"/>
              </a:ext>
            </a:extLst>
          </p:cNvPr>
          <p:cNvCxnSpPr>
            <a:cxnSpLocks/>
          </p:cNvCxnSpPr>
          <p:nvPr/>
        </p:nvCxnSpPr>
        <p:spPr>
          <a:xfrm>
            <a:off x="1200000" y="1917700"/>
            <a:ext cx="5544575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5" descr="A picture containing station, ceiling&#10;&#10;Description automatically generated">
            <a:extLst>
              <a:ext uri="{FF2B5EF4-FFF2-40B4-BE49-F238E27FC236}">
                <a16:creationId xmlns:a16="http://schemas.microsoft.com/office/drawing/2014/main" id="{68377EAA-C68D-4097-905D-2F13242A05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73"/>
          <a:stretch/>
        </p:blipFill>
        <p:spPr>
          <a:xfrm>
            <a:off x="7606233" y="0"/>
            <a:ext cx="4585767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2883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F35986-7261-4A28-A194-745BB98BF5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9" r="15064"/>
          <a:stretch/>
        </p:blipFill>
        <p:spPr>
          <a:xfrm>
            <a:off x="7606233" y="0"/>
            <a:ext cx="45847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723B90-1CF7-4ABE-BB25-D7DB7B5C8D15}"/>
              </a:ext>
            </a:extLst>
          </p:cNvPr>
          <p:cNvSpPr/>
          <p:nvPr/>
        </p:nvSpPr>
        <p:spPr>
          <a:xfrm>
            <a:off x="1128000" y="2240865"/>
            <a:ext cx="5616575" cy="3518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 dirty="0">
                <a:ln>
                  <a:noFill/>
                </a:ln>
                <a:solidFill>
                  <a:srgbClr val="34373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Opbakning uden for Danmark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 dirty="0">
                <a:ln>
                  <a:noFill/>
                </a:ln>
                <a:solidFill>
                  <a:srgbClr val="34373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Pres på kvinders rettigheder i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 dirty="0">
                <a:ln>
                  <a:noFill/>
                </a:ln>
                <a:solidFill>
                  <a:srgbClr val="34373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politik og det offentlige rum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 dirty="0">
                <a:ln>
                  <a:noFill/>
                </a:ln>
                <a:solidFill>
                  <a:srgbClr val="34373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sundhed og reproduktion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 dirty="0">
                <a:ln>
                  <a:noFill/>
                </a:ln>
                <a:solidFill>
                  <a:srgbClr val="34373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leveforhold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 dirty="0">
                <a:ln>
                  <a:noFill/>
                </a:ln>
                <a:solidFill>
                  <a:srgbClr val="34373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vold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 dirty="0">
                <a:ln>
                  <a:noFill/>
                </a:ln>
                <a:solidFill>
                  <a:srgbClr val="34373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konflikt- og krisesituationer</a:t>
            </a:r>
          </a:p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da-DK" sz="2200" b="0" i="0" u="none" strike="noStrike" kern="1200" cap="none" spc="0" normalizeH="0" baseline="0" noProof="0" dirty="0">
              <a:ln>
                <a:noFill/>
              </a:ln>
              <a:solidFill>
                <a:srgbClr val="343737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3BFEA0-29ED-40DD-95E4-C363271531E0}"/>
              </a:ext>
            </a:extLst>
          </p:cNvPr>
          <p:cNvSpPr/>
          <p:nvPr/>
        </p:nvSpPr>
        <p:spPr>
          <a:xfrm>
            <a:off x="1128000" y="902037"/>
            <a:ext cx="6336000" cy="1015663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all" spc="0" normalizeH="0" baseline="0" noProof="0" dirty="0" err="1">
                <a:ln>
                  <a:noFill/>
                </a:ln>
                <a:solidFill>
                  <a:srgbClr val="343737"/>
                </a:solidFill>
                <a:effectLst/>
                <a:uLnTx/>
                <a:uFillTx/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KVINDERETTIGHEDER</a:t>
            </a:r>
            <a:r>
              <a:rPr kumimoji="0" lang="en-US" sz="3000" b="1" i="0" u="none" strike="noStrike" kern="1200" cap="all" spc="0" normalizeH="0" baseline="0" noProof="0" dirty="0">
                <a:ln>
                  <a:noFill/>
                </a:ln>
                <a:solidFill>
                  <a:srgbClr val="343737"/>
                </a:solidFill>
                <a:effectLst/>
                <a:uLnTx/>
                <a:uFillTx/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</a:t>
            </a:r>
            <a:r>
              <a:rPr kumimoji="0" lang="en-US" sz="3000" b="1" i="0" u="none" strike="noStrike" kern="1200" cap="all" spc="0" normalizeH="0" baseline="0" noProof="0" dirty="0" err="1">
                <a:ln>
                  <a:noFill/>
                </a:ln>
                <a:solidFill>
                  <a:srgbClr val="343737"/>
                </a:solidFill>
                <a:effectLst/>
                <a:uLnTx/>
                <a:uFillTx/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INTERNATIONALT</a:t>
            </a:r>
            <a:endParaRPr kumimoji="0" lang="en-US" sz="3000" b="1" i="0" u="none" strike="noStrike" kern="1200" cap="all" spc="0" normalizeH="0" baseline="0" noProof="0" dirty="0">
              <a:ln>
                <a:noFill/>
              </a:ln>
              <a:solidFill>
                <a:srgbClr val="343737"/>
              </a:solidFill>
              <a:effectLst/>
              <a:uLnTx/>
              <a:uFillTx/>
              <a:latin typeface="Segoe UI" panose="020B0502040204020203" pitchFamily="34" charset="0"/>
              <a:ea typeface="Roboto" panose="02000000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E1CA11B-EBA2-486D-988D-69DAECE5FC25}"/>
              </a:ext>
            </a:extLst>
          </p:cNvPr>
          <p:cNvCxnSpPr>
            <a:cxnSpLocks/>
          </p:cNvCxnSpPr>
          <p:nvPr/>
        </p:nvCxnSpPr>
        <p:spPr>
          <a:xfrm>
            <a:off x="1200000" y="1917700"/>
            <a:ext cx="5544575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5" descr="A picture containing station, ceiling&#10;&#10;Description automatically generated">
            <a:extLst>
              <a:ext uri="{FF2B5EF4-FFF2-40B4-BE49-F238E27FC236}">
                <a16:creationId xmlns:a16="http://schemas.microsoft.com/office/drawing/2014/main" id="{68377EAA-C68D-4097-905D-2F13242A05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73"/>
          <a:stretch/>
        </p:blipFill>
        <p:spPr>
          <a:xfrm>
            <a:off x="7606233" y="0"/>
            <a:ext cx="4585767" cy="6858000"/>
          </a:xfrm>
          <a:prstGeom prst="rect">
            <a:avLst/>
          </a:prstGeom>
        </p:spPr>
      </p:pic>
      <p:pic>
        <p:nvPicPr>
          <p:cNvPr id="7" name="Picture 6" descr="A picture containing person, outdoor, person&#10;&#10;Description automatically generated">
            <a:extLst>
              <a:ext uri="{FF2B5EF4-FFF2-40B4-BE49-F238E27FC236}">
                <a16:creationId xmlns:a16="http://schemas.microsoft.com/office/drawing/2014/main" id="{5C0A9A62-E9C7-41D0-BF63-EF6677B209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0" r="35851"/>
          <a:stretch/>
        </p:blipFill>
        <p:spPr>
          <a:xfrm>
            <a:off x="7605166" y="0"/>
            <a:ext cx="4585767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439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D82D61-D9F8-414C-AE9C-9DA5118A27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8749" y="2849"/>
            <a:ext cx="2735263" cy="13661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3791C4-284C-4E1F-AC16-7406F2784C3D}"/>
              </a:ext>
            </a:extLst>
          </p:cNvPr>
          <p:cNvSpPr/>
          <p:nvPr/>
        </p:nvSpPr>
        <p:spPr>
          <a:xfrm>
            <a:off x="3216275" y="2709000"/>
            <a:ext cx="5616575" cy="1015663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6000" b="1" cap="all" dirty="0" err="1">
                <a:latin typeface="Segoe UI" panose="020B0502040204020203" pitchFamily="34" charset="0"/>
                <a:cs typeface="Segoe UI" panose="020B0502040204020203" pitchFamily="34" charset="0"/>
              </a:rPr>
              <a:t>TAK</a:t>
            </a:r>
            <a:endParaRPr lang="en-GB" sz="6000" b="1" cap="al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CF54B7-9EA7-4B2A-82E2-9B4D890E2BEA}"/>
              </a:ext>
            </a:extLst>
          </p:cNvPr>
          <p:cNvCxnSpPr/>
          <p:nvPr/>
        </p:nvCxnSpPr>
        <p:spPr>
          <a:xfrm>
            <a:off x="3287713" y="3744996"/>
            <a:ext cx="5616575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277392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ayeWrvgx"/>
  <p:tag name="ARTICULATE_SLIDE_THUMBNAIL_REFRESH" val="1"/>
  <p:tag name="ARTICULATE_PROJECT_OPEN" val="0"/>
  <p:tag name="ARTICULATE_SLIDE_COUNT" val="8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Human Rights and Tech colour palette">
      <a:dk1>
        <a:srgbClr val="343737"/>
      </a:dk1>
      <a:lt1>
        <a:srgbClr val="FFFFFF"/>
      </a:lt1>
      <a:dk2>
        <a:srgbClr val="343737"/>
      </a:dk2>
      <a:lt2>
        <a:srgbClr val="ECEBE6"/>
      </a:lt2>
      <a:accent1>
        <a:srgbClr val="015A6C"/>
      </a:accent1>
      <a:accent2>
        <a:srgbClr val="52A1A8"/>
      </a:accent2>
      <a:accent3>
        <a:srgbClr val="DE5F4C"/>
      </a:accent3>
      <a:accent4>
        <a:srgbClr val="343737"/>
      </a:accent4>
      <a:accent5>
        <a:srgbClr val="ECEBE6"/>
      </a:accent5>
      <a:accent6>
        <a:srgbClr val="015A6C"/>
      </a:accent6>
      <a:hlink>
        <a:srgbClr val="52A1A8"/>
      </a:hlink>
      <a:folHlink>
        <a:srgbClr val="DE5F4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TemplafyFormConfiguration><![CDATA[{"formFields":[],"formDataEntries":[]}]]></TemplafyFormConfiguration>
</file>

<file path=customXml/item2.xml><?xml version="1.0" encoding="utf-8"?>
<TemplafyTemplateConfiguration><![CDATA[{"elementsMetadata":[],"transformationConfigurations":[],"enableDocumentContentUpdater":false,"version":"1.2"}]]></TemplafyTemplateConfiguration>
</file>

<file path=customXml/itemProps1.xml><?xml version="1.0" encoding="utf-8"?>
<ds:datastoreItem xmlns:ds="http://schemas.openxmlformats.org/officeDocument/2006/customXml" ds:itemID="{DE4DAABC-6CBC-4520-B028-075083FCD553}">
  <ds:schemaRefs/>
</ds:datastoreItem>
</file>

<file path=customXml/itemProps2.xml><?xml version="1.0" encoding="utf-8"?>
<ds:datastoreItem xmlns:ds="http://schemas.openxmlformats.org/officeDocument/2006/customXml" ds:itemID="{B00B2B51-C61B-4FF6-B2A9-ADEED55C97E2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558</Words>
  <Application>Microsoft Office PowerPoint</Application>
  <PresentationFormat>Widescreen</PresentationFormat>
  <Paragraphs>93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Roboto</vt:lpstr>
      <vt:lpstr>Arial</vt:lpstr>
      <vt:lpstr>Calibri</vt:lpstr>
      <vt:lpstr>Calibri Light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Länger</dc:creator>
  <cp:lastModifiedBy>Louise Holck</cp:lastModifiedBy>
  <cp:revision>142</cp:revision>
  <cp:lastPrinted>2021-11-18T16:54:41Z</cp:lastPrinted>
  <dcterms:created xsi:type="dcterms:W3CDTF">2021-10-06T09:10:28Z</dcterms:created>
  <dcterms:modified xsi:type="dcterms:W3CDTF">2021-11-18T19:03:55Z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6FF74089-70CE-4045-8F83-E88357683120</vt:lpwstr>
  </property>
  <property fmtid="{D5CDD505-2E9C-101B-9397-08002B2CF9AE}" pid="3" name="ArticulatePath">
    <vt:lpwstr>DIHR-newtemplate</vt:lpwstr>
  </property>
</Properties>
</file>