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467" r:id="rId2"/>
    <p:sldId id="465" r:id="rId3"/>
    <p:sldId id="456" r:id="rId4"/>
    <p:sldId id="440" r:id="rId5"/>
    <p:sldId id="395" r:id="rId6"/>
    <p:sldId id="469" r:id="rId7"/>
    <p:sldId id="455" r:id="rId8"/>
    <p:sldId id="457" r:id="rId9"/>
    <p:sldId id="458" r:id="rId10"/>
    <p:sldId id="460" r:id="rId11"/>
    <p:sldId id="466" r:id="rId12"/>
    <p:sldId id="478" r:id="rId13"/>
    <p:sldId id="462" r:id="rId14"/>
    <p:sldId id="464" r:id="rId15"/>
    <p:sldId id="471" r:id="rId16"/>
    <p:sldId id="472" r:id="rId17"/>
    <p:sldId id="473" r:id="rId18"/>
    <p:sldId id="474" r:id="rId19"/>
    <p:sldId id="475" r:id="rId20"/>
    <p:sldId id="476" r:id="rId21"/>
    <p:sldId id="477" r:id="rId22"/>
    <p:sldId id="383" r:id="rId23"/>
    <p:sldId id="454" r:id="rId24"/>
    <p:sldId id="470" r:id="rId25"/>
    <p:sldId id="463" r:id="rId26"/>
  </p:sldIdLst>
  <p:sldSz cx="9144000" cy="6858000" type="screen4x3"/>
  <p:notesSz cx="6805613" cy="99441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50928"/>
    <a:srgbClr val="00FF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92" autoAdjust="0"/>
    <p:restoredTop sz="94660"/>
  </p:normalViewPr>
  <p:slideViewPr>
    <p:cSldViewPr>
      <p:cViewPr>
        <p:scale>
          <a:sx n="66" d="100"/>
          <a:sy n="66" d="100"/>
        </p:scale>
        <p:origin x="-2304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9302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4790" y="1"/>
            <a:ext cx="2949302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B0DF48E-2630-4901-9AFB-162C15452D2E}" type="datetimeFigureOut">
              <a:rPr lang="da-DK"/>
              <a:pPr>
                <a:defRPr/>
              </a:pPr>
              <a:t>07-11-2022</a:t>
            </a:fld>
            <a:endParaRPr lang="da-DK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893"/>
            <a:ext cx="2949302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4790" y="9445893"/>
            <a:ext cx="2949302" cy="49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349" tIns="44175" rIns="88349" bIns="44175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1D0893B-A400-4972-9CE1-E5224FBB8DAB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0638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15DD7C-7593-444B-B439-840A00F58EA8}" type="datetimeFigureOut">
              <a:rPr lang="da-DK" smtClean="0"/>
              <a:pPr/>
              <a:t>07-11-2022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6BDE51-FB62-4EDE-BA82-CA7864E831D3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379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BDE51-FB62-4EDE-BA82-CA7864E831D3}" type="slidenum">
              <a:rPr lang="da-DK" smtClean="0"/>
              <a:pPr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68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9EE90D8-55D9-4FF7-8245-2E00F64037D3}" type="slidenum">
              <a:rPr lang="da-DK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a-DK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0" y="77787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7416" y="4742439"/>
            <a:ext cx="4995509" cy="442823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da-DK" sz="2000" b="1" smtClean="0"/>
              <a:t>Bagmænd behandler kvinder efter for godt befindende. Igen det hele afhænger af kolde kontanter.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a-DK">
                <a:solidFill>
                  <a:prstClr val="black"/>
                </a:solidFill>
              </a:rPr>
              <a:t>Erik Hauervig - 2014           Støt forbud mod sexkøb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6BDE51-FB62-4EDE-BA82-CA7864E831D3}" type="slidenum">
              <a:rPr lang="da-DK" smtClean="0">
                <a:solidFill>
                  <a:prstClr val="black"/>
                </a:solidFill>
              </a:rPr>
              <a:pPr/>
              <a:t>23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09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CCF09-DCD9-4D45-A768-B24B7D800EF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421676-E08B-4B39-837C-CE96F3BADB5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0F34-EEF0-4B13-946C-B65C7DB2735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el, tekst og clipart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multimedieklip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da-DK" noProof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 smtClean="0"/>
              <a:t>Erik Hauervig - 2016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a-DK"/>
              <a:t>Støt forbud mod sexkøb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9C27E-6DB4-4ED2-A167-1BE174872E5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21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916C8-4A7A-4795-AFE1-E8C7D95D37D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C8574-57DD-4271-8DC4-B618CA6722A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1B2A-47A1-4B4A-A119-2AAB7A240925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1618-F6C2-4603-A58B-DB70FEC98AB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53BE8-67C3-4BED-8E9A-F1895A45C8F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D826B-2794-4C5F-9E75-A3ED42159BA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D2E0B-4EBA-48C4-8EFC-BA5FA887109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52817-3346-41A6-AA62-198C657ADC1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4AE4D25-FE8D-4E10-B0CB-92985F380C7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://www.bordellet.dk/" TargetMode="External"/><Relationship Id="rId18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5.emf"/><Relationship Id="rId12" Type="http://schemas.openxmlformats.org/officeDocument/2006/relationships/image" Target="../media/image30.png"/><Relationship Id="rId17" Type="http://schemas.openxmlformats.org/officeDocument/2006/relationships/image" Target="../media/image34.jpeg"/><Relationship Id="rId2" Type="http://schemas.openxmlformats.org/officeDocument/2006/relationships/image" Target="../media/image22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rafficking.eu/" TargetMode="External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10" Type="http://schemas.openxmlformats.org/officeDocument/2006/relationships/image" Target="../media/image28.jpeg"/><Relationship Id="rId19" Type="http://schemas.openxmlformats.org/officeDocument/2006/relationships/hyperlink" Target="https://www.youtube.com/watch?v=wES2V4zrkYU" TargetMode="External"/><Relationship Id="rId4" Type="http://schemas.openxmlformats.org/officeDocument/2006/relationships/hyperlink" Target="http://www.humantrafficking.dk/" TargetMode="External"/><Relationship Id="rId9" Type="http://schemas.openxmlformats.org/officeDocument/2006/relationships/image" Target="../media/image27.png"/><Relationship Id="rId1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image" Target="../media/image58.wmf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imeo.com/10864547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2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humantrafficking.dk/" TargetMode="External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vimeo.com/335093707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vimeo.com/108645470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hyperlink" Target="https://vimeo.com/108645542" TargetMode="External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afficking.eu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://www.humantrafficking.dk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://www.newlives.dk/" TargetMode="External"/><Relationship Id="rId4" Type="http://schemas.openxmlformats.org/officeDocument/2006/relationships/hyperlink" Target="http://www.bordellet.dk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/>
          <p:cNvGrpSpPr/>
          <p:nvPr/>
        </p:nvGrpSpPr>
        <p:grpSpPr>
          <a:xfrm>
            <a:off x="0" y="453286"/>
            <a:ext cx="9215438" cy="6434877"/>
            <a:chOff x="0" y="453286"/>
            <a:chExt cx="9215438" cy="6434877"/>
          </a:xfrm>
        </p:grpSpPr>
        <p:pic>
          <p:nvPicPr>
            <p:cNvPr id="2" name="Billed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4" y="453286"/>
              <a:ext cx="4086201" cy="5778690"/>
            </a:xfrm>
            <a:prstGeom prst="rect">
              <a:avLst/>
            </a:prstGeom>
          </p:spPr>
        </p:pic>
        <p:sp>
          <p:nvSpPr>
            <p:cNvPr id="11" name="Rektangel 10"/>
            <p:cNvSpPr/>
            <p:nvPr/>
          </p:nvSpPr>
          <p:spPr>
            <a:xfrm>
              <a:off x="15133" y="1449805"/>
              <a:ext cx="484489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sz="2800" b="1" dirty="0" err="1" smtClean="0">
                  <a:solidFill>
                    <a:srgbClr val="000000"/>
                  </a:solidFill>
                </a:rPr>
                <a:t>Soroptimister</a:t>
              </a:r>
              <a:r>
                <a:rPr lang="da-DK" sz="2800" b="1" dirty="0" smtClean="0">
                  <a:solidFill>
                    <a:srgbClr val="000000"/>
                  </a:solidFill>
                </a:rPr>
                <a:t> </a:t>
              </a:r>
            </a:p>
            <a:p>
              <a:pPr algn="ctr"/>
              <a:r>
                <a:rPr lang="da-DK" sz="2800" b="1" dirty="0" smtClean="0">
                  <a:solidFill>
                    <a:srgbClr val="000000"/>
                  </a:solidFill>
                </a:rPr>
                <a:t>International</a:t>
              </a:r>
            </a:p>
            <a:p>
              <a:pPr algn="ctr"/>
              <a:r>
                <a:rPr lang="da-DK" sz="2800" b="1" dirty="0" smtClean="0">
                  <a:solidFill>
                    <a:srgbClr val="000000"/>
                  </a:solidFill>
                </a:rPr>
                <a:t>Varde </a:t>
              </a:r>
            </a:p>
            <a:p>
              <a:pPr algn="ctr"/>
              <a:endParaRPr lang="da-DK" sz="2800" b="1" dirty="0">
                <a:solidFill>
                  <a:srgbClr val="000000"/>
                </a:solidFill>
              </a:endParaRPr>
            </a:p>
            <a:p>
              <a:pPr algn="ctr"/>
              <a:r>
                <a:rPr lang="da-DK" sz="2800" b="1" dirty="0" smtClean="0">
                  <a:solidFill>
                    <a:srgbClr val="000000"/>
                  </a:solidFill>
                </a:rPr>
                <a:t>9. november 2022</a:t>
              </a:r>
            </a:p>
            <a:p>
              <a:pPr algn="ctr"/>
              <a:endParaRPr lang="da-DK" sz="2800" b="1" dirty="0">
                <a:solidFill>
                  <a:srgbClr val="000000"/>
                </a:solidFill>
              </a:endParaRPr>
            </a:p>
            <a:p>
              <a:pPr algn="ctr"/>
              <a:r>
                <a:rPr lang="da-DK" sz="2400" b="1" dirty="0" smtClean="0">
                  <a:solidFill>
                    <a:srgbClr val="000000"/>
                  </a:solidFill>
                </a:rPr>
                <a:t>NEWLIVES </a:t>
              </a:r>
            </a:p>
            <a:p>
              <a:pPr algn="ctr"/>
              <a:r>
                <a:rPr lang="da-DK" sz="2400" b="1" dirty="0" smtClean="0">
                  <a:solidFill>
                    <a:srgbClr val="000000"/>
                  </a:solidFill>
                </a:rPr>
                <a:t>v.</a:t>
              </a:r>
            </a:p>
            <a:p>
              <a:pPr algn="ctr"/>
              <a:r>
                <a:rPr lang="da-DK" sz="2400" b="1" dirty="0" smtClean="0">
                  <a:solidFill>
                    <a:srgbClr val="000000"/>
                  </a:solidFill>
                </a:rPr>
                <a:t>Jakob Johs. Rønberg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" name="Gruppe 3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3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92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0" y="116632"/>
            <a:ext cx="9215438" cy="6771531"/>
            <a:chOff x="0" y="116632"/>
            <a:chExt cx="9215438" cy="6771531"/>
          </a:xfrm>
        </p:grpSpPr>
        <p:grpSp>
          <p:nvGrpSpPr>
            <p:cNvPr id="2" name="Gruppe 1"/>
            <p:cNvGrpSpPr/>
            <p:nvPr/>
          </p:nvGrpSpPr>
          <p:grpSpPr>
            <a:xfrm>
              <a:off x="50549" y="116632"/>
              <a:ext cx="9022495" cy="6415931"/>
              <a:chOff x="50549" y="116632"/>
              <a:chExt cx="9022495" cy="6415931"/>
            </a:xfrm>
          </p:grpSpPr>
          <p:sp>
            <p:nvSpPr>
              <p:cNvPr id="14340" name="Text Box 4"/>
              <p:cNvSpPr txBox="1">
                <a:spLocks noChangeArrowheads="1"/>
              </p:cNvSpPr>
              <p:nvPr/>
            </p:nvSpPr>
            <p:spPr bwMode="auto">
              <a:xfrm>
                <a:off x="4211638" y="6165850"/>
                <a:ext cx="2016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14363" name="Text Box 27"/>
              <p:cNvSpPr txBox="1">
                <a:spLocks noChangeArrowheads="1"/>
              </p:cNvSpPr>
              <p:nvPr/>
            </p:nvSpPr>
            <p:spPr bwMode="auto">
              <a:xfrm>
                <a:off x="251854" y="116632"/>
                <a:ext cx="8748712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sz="2400" b="1" dirty="0" smtClean="0">
                    <a:solidFill>
                      <a:srgbClr val="000000"/>
                    </a:solidFill>
                  </a:rPr>
                  <a:t>Indsatsområde 1.                                                                NEWLIVES` række af </a:t>
                </a:r>
                <a:r>
                  <a:rPr lang="da-DK" sz="2400" b="1" dirty="0" err="1" smtClean="0">
                    <a:solidFill>
                      <a:srgbClr val="000000"/>
                    </a:solidFill>
                  </a:rPr>
                  <a:t>empowerment</a:t>
                </a:r>
                <a:r>
                  <a:rPr lang="da-DK" sz="2400" b="1" dirty="0" smtClean="0">
                    <a:solidFill>
                      <a:srgbClr val="000000"/>
                    </a:solidFill>
                  </a:rPr>
                  <a:t> produkter / tilbud</a:t>
                </a:r>
                <a:endParaRPr lang="da-DK" sz="2400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" name="Gruppe 2"/>
              <p:cNvGrpSpPr/>
              <p:nvPr/>
            </p:nvGrpSpPr>
            <p:grpSpPr>
              <a:xfrm>
                <a:off x="305122" y="1798619"/>
                <a:ext cx="8667511" cy="1631180"/>
                <a:chOff x="508797" y="1826319"/>
                <a:chExt cx="8667511" cy="1631180"/>
              </a:xfrm>
            </p:grpSpPr>
            <p:cxnSp>
              <p:nvCxnSpPr>
                <p:cNvPr id="57" name="Lige forbindelse 56"/>
                <p:cNvCxnSpPr/>
                <p:nvPr/>
              </p:nvCxnSpPr>
              <p:spPr>
                <a:xfrm flipV="1">
                  <a:off x="4120103" y="1839227"/>
                  <a:ext cx="0" cy="1362187"/>
                </a:xfrm>
                <a:prstGeom prst="line">
                  <a:avLst/>
                </a:prstGeom>
                <a:ln w="28575">
                  <a:solidFill>
                    <a:srgbClr val="00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Lige forbindelse 11"/>
                <p:cNvCxnSpPr>
                  <a:stCxn id="14356" idx="3"/>
                </p:cNvCxnSpPr>
                <p:nvPr/>
              </p:nvCxnSpPr>
              <p:spPr>
                <a:xfrm>
                  <a:off x="1589885" y="2640504"/>
                  <a:ext cx="6480000" cy="5965"/>
                </a:xfrm>
                <a:prstGeom prst="line">
                  <a:avLst/>
                </a:prstGeom>
                <a:ln w="28575">
                  <a:solidFill>
                    <a:srgbClr val="00CC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351" name="Rectangle 15"/>
                <p:cNvSpPr>
                  <a:spLocks noChangeArrowheads="1"/>
                </p:cNvSpPr>
                <p:nvPr/>
              </p:nvSpPr>
              <p:spPr bwMode="auto">
                <a:xfrm>
                  <a:off x="6528135" y="2362447"/>
                  <a:ext cx="1148136" cy="57626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53" name="Rectangle 17"/>
                <p:cNvSpPr>
                  <a:spLocks noChangeArrowheads="1"/>
                </p:cNvSpPr>
                <p:nvPr/>
              </p:nvSpPr>
              <p:spPr bwMode="auto">
                <a:xfrm>
                  <a:off x="1979712" y="2362447"/>
                  <a:ext cx="1081087" cy="57626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54" name="Rectangle 18"/>
                <p:cNvSpPr>
                  <a:spLocks noChangeArrowheads="1"/>
                </p:cNvSpPr>
                <p:nvPr/>
              </p:nvSpPr>
              <p:spPr bwMode="auto">
                <a:xfrm>
                  <a:off x="516263" y="2367182"/>
                  <a:ext cx="1081088" cy="57626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5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08797" y="2378894"/>
                  <a:ext cx="1081088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>
                      <a:solidFill>
                        <a:srgbClr val="FFFFFF"/>
                      </a:solidFill>
                    </a:rPr>
                    <a:t>Inspiration session</a:t>
                  </a:r>
                </a:p>
              </p:txBody>
            </p:sp>
            <p:sp>
              <p:nvSpPr>
                <p:cNvPr id="1435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979711" y="2367182"/>
                  <a:ext cx="1081087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>
                      <a:solidFill>
                        <a:srgbClr val="FFFFFF"/>
                      </a:solidFill>
                    </a:rPr>
                    <a:t>Talent session</a:t>
                  </a:r>
                </a:p>
              </p:txBody>
            </p:sp>
            <p:sp>
              <p:nvSpPr>
                <p:cNvPr id="14360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320926" y="2384859"/>
                  <a:ext cx="138021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a-DK" b="1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da-DK" b="1" dirty="0" smtClean="0">
                      <a:solidFill>
                        <a:srgbClr val="FFFFFF"/>
                      </a:solidFill>
                    </a:rPr>
                    <a:t>  </a:t>
                  </a:r>
                  <a:r>
                    <a:rPr lang="da-DK" dirty="0" smtClean="0">
                      <a:solidFill>
                        <a:srgbClr val="FFFFFF"/>
                      </a:solidFill>
                    </a:rPr>
                    <a:t>Job coaching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Rectangle 11"/>
                <p:cNvSpPr>
                  <a:spLocks noChangeArrowheads="1"/>
                </p:cNvSpPr>
                <p:nvPr/>
              </p:nvSpPr>
              <p:spPr bwMode="auto">
                <a:xfrm>
                  <a:off x="3602063" y="1826319"/>
                  <a:ext cx="1081088" cy="576263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0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532598" y="1839227"/>
                  <a:ext cx="117501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 err="1">
                      <a:solidFill>
                        <a:srgbClr val="FFFFFF"/>
                      </a:solidFill>
                    </a:rPr>
                    <a:t>Quick</a:t>
                  </a:r>
                  <a:r>
                    <a:rPr lang="da-DK" dirty="0">
                      <a:solidFill>
                        <a:srgbClr val="FFFFFF"/>
                      </a:solidFill>
                    </a:rPr>
                    <a:t>-to-go </a:t>
                  </a:r>
                  <a:r>
                    <a:rPr lang="da-DK" dirty="0" smtClean="0">
                      <a:solidFill>
                        <a:srgbClr val="FFFFFF"/>
                      </a:solidFill>
                    </a:rPr>
                    <a:t>          CV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Rectangle 11"/>
                <p:cNvSpPr>
                  <a:spLocks noChangeArrowheads="1"/>
                </p:cNvSpPr>
                <p:nvPr/>
              </p:nvSpPr>
              <p:spPr bwMode="auto">
                <a:xfrm>
                  <a:off x="3604421" y="2881236"/>
                  <a:ext cx="1081088" cy="576263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532599" y="2902114"/>
                  <a:ext cx="122427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 smtClean="0">
                      <a:solidFill>
                        <a:srgbClr val="FFFFFF"/>
                      </a:solidFill>
                    </a:rPr>
                    <a:t>Kompetence -visitkort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8" name="Rectangle 15"/>
                <p:cNvSpPr>
                  <a:spLocks noChangeArrowheads="1"/>
                </p:cNvSpPr>
                <p:nvPr/>
              </p:nvSpPr>
              <p:spPr bwMode="auto">
                <a:xfrm>
                  <a:off x="5146675" y="2378894"/>
                  <a:ext cx="1081088" cy="57626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9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146675" y="2384859"/>
                  <a:ext cx="1081807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 smtClean="0">
                      <a:solidFill>
                        <a:srgbClr val="FFFFFF"/>
                      </a:solidFill>
                    </a:rPr>
                    <a:t>Mind                 Starter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4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6483820" y="2600326"/>
                  <a:ext cx="138021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a-DK" b="1" dirty="0">
                      <a:solidFill>
                        <a:srgbClr val="FFFFFF"/>
                      </a:solidFill>
                    </a:rPr>
                    <a:t> </a:t>
                  </a:r>
                  <a:r>
                    <a:rPr lang="da-DK" b="1" dirty="0" smtClean="0">
                      <a:solidFill>
                        <a:srgbClr val="FFFFFF"/>
                      </a:solidFill>
                    </a:rPr>
                    <a:t>  </a:t>
                  </a:r>
                  <a:r>
                    <a:rPr lang="da-DK" dirty="0" err="1" smtClean="0">
                      <a:solidFill>
                        <a:srgbClr val="FFFFFF"/>
                      </a:solidFill>
                    </a:rPr>
                    <a:t>package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6" name="Rectangle 11"/>
                <p:cNvSpPr>
                  <a:spLocks noChangeArrowheads="1"/>
                </p:cNvSpPr>
                <p:nvPr/>
              </p:nvSpPr>
              <p:spPr bwMode="auto">
                <a:xfrm>
                  <a:off x="7934424" y="2384859"/>
                  <a:ext cx="1081088" cy="576263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7901896" y="2402582"/>
                  <a:ext cx="1274412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da-DK" dirty="0">
                      <a:solidFill>
                        <a:srgbClr val="FFFFFF"/>
                      </a:solidFill>
                    </a:rPr>
                    <a:t>Business case, </a:t>
                  </a:r>
                  <a:r>
                    <a:rPr lang="da-DK" dirty="0" smtClean="0">
                      <a:solidFill>
                        <a:srgbClr val="FFFFFF"/>
                      </a:solidFill>
                    </a:rPr>
                    <a:t>DFH </a:t>
                  </a:r>
                  <a:endParaRPr lang="da-DK" dirty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2" name="Tekstboks 31"/>
              <p:cNvSpPr txBox="1"/>
              <p:nvPr/>
            </p:nvSpPr>
            <p:spPr>
              <a:xfrm>
                <a:off x="50549" y="3993905"/>
                <a:ext cx="2880320" cy="30777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rgbClr val="000000"/>
                    </a:solidFill>
                  </a:rPr>
                  <a:t>Primært udenlandske kandidater</a:t>
                </a:r>
                <a:endParaRPr lang="da-DK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Tekstboks 32"/>
              <p:cNvSpPr txBox="1"/>
              <p:nvPr/>
            </p:nvSpPr>
            <p:spPr>
              <a:xfrm>
                <a:off x="6192724" y="4003430"/>
                <a:ext cx="2880320" cy="307777"/>
              </a:xfrm>
              <a:prstGeom prst="rect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rgbClr val="000000"/>
                    </a:solidFill>
                  </a:rPr>
                  <a:t>Altid udenlandske kandidater</a:t>
                </a:r>
                <a:endParaRPr lang="da-DK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Tekstboks 33"/>
              <p:cNvSpPr txBox="1"/>
              <p:nvPr/>
            </p:nvSpPr>
            <p:spPr>
              <a:xfrm>
                <a:off x="3049014" y="4003430"/>
                <a:ext cx="2880320" cy="307777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dirty="0" smtClean="0">
                    <a:solidFill>
                      <a:srgbClr val="000000"/>
                    </a:solidFill>
                  </a:rPr>
                  <a:t>Primært danske kandidater</a:t>
                </a:r>
                <a:endParaRPr lang="da-DK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5" name="Lige pilforbindelse 4"/>
              <p:cNvCxnSpPr>
                <a:stCxn id="34" idx="0"/>
                <a:endCxn id="14351" idx="2"/>
              </p:cNvCxnSpPr>
              <p:nvPr/>
            </p:nvCxnSpPr>
            <p:spPr>
              <a:xfrm flipV="1">
                <a:off x="4489174" y="2911009"/>
                <a:ext cx="2409354" cy="109242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Lige pilforbindelse 36"/>
              <p:cNvCxnSpPr>
                <a:stCxn id="34" idx="0"/>
                <a:endCxn id="68" idx="2"/>
              </p:cNvCxnSpPr>
              <p:nvPr/>
            </p:nvCxnSpPr>
            <p:spPr>
              <a:xfrm flipV="1">
                <a:off x="4489174" y="2927456"/>
                <a:ext cx="994370" cy="107597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Lige pilforbindelse 42"/>
              <p:cNvCxnSpPr>
                <a:stCxn id="33" idx="0"/>
                <a:endCxn id="26" idx="2"/>
              </p:cNvCxnSpPr>
              <p:nvPr/>
            </p:nvCxnSpPr>
            <p:spPr>
              <a:xfrm flipV="1">
                <a:off x="7632884" y="2933422"/>
                <a:ext cx="638409" cy="1070008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Lige pilforbindelse 44"/>
              <p:cNvCxnSpPr>
                <a:stCxn id="32" idx="0"/>
                <a:endCxn id="14354" idx="2"/>
              </p:cNvCxnSpPr>
              <p:nvPr/>
            </p:nvCxnSpPr>
            <p:spPr>
              <a:xfrm flipH="1" flipV="1">
                <a:off x="853132" y="2915744"/>
                <a:ext cx="637577" cy="1078161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Lige pilforbindelse 47"/>
              <p:cNvCxnSpPr>
                <a:stCxn id="32" idx="0"/>
                <a:endCxn id="14353" idx="2"/>
              </p:cNvCxnSpPr>
              <p:nvPr/>
            </p:nvCxnSpPr>
            <p:spPr>
              <a:xfrm flipV="1">
                <a:off x="1490709" y="2911009"/>
                <a:ext cx="825872" cy="108289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Lige pilforbindelse 50"/>
              <p:cNvCxnSpPr>
                <a:stCxn id="32" idx="0"/>
                <a:endCxn id="63" idx="2"/>
              </p:cNvCxnSpPr>
              <p:nvPr/>
            </p:nvCxnSpPr>
            <p:spPr>
              <a:xfrm flipV="1">
                <a:off x="1490709" y="3429799"/>
                <a:ext cx="2450581" cy="564106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Lige pilforbindelse 54"/>
              <p:cNvCxnSpPr>
                <a:stCxn id="32" idx="0"/>
                <a:endCxn id="58" idx="2"/>
              </p:cNvCxnSpPr>
              <p:nvPr/>
            </p:nvCxnSpPr>
            <p:spPr>
              <a:xfrm flipV="1">
                <a:off x="1490709" y="2374882"/>
                <a:ext cx="2448223" cy="1619023"/>
              </a:xfrm>
              <a:prstGeom prst="straightConnector1">
                <a:avLst/>
              </a:prstGeom>
              <a:ln w="28575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" name="Billede 3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208" y="4411641"/>
              <a:ext cx="2619014" cy="1773884"/>
            </a:xfrm>
            <a:prstGeom prst="rect">
              <a:avLst/>
            </a:prstGeom>
          </p:spPr>
        </p:pic>
        <p:grpSp>
          <p:nvGrpSpPr>
            <p:cNvPr id="39" name="Gruppe 38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40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44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519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0" y="164306"/>
            <a:ext cx="9215438" cy="6723857"/>
            <a:chOff x="0" y="164306"/>
            <a:chExt cx="9215438" cy="6723857"/>
          </a:xfrm>
        </p:grpSpPr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4211638" y="6165850"/>
              <a:ext cx="2016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da-DK" altLang="da-DK" sz="1800" smtClean="0">
                <a:solidFill>
                  <a:srgbClr val="000000"/>
                </a:solidFill>
              </a:endParaRPr>
            </a:p>
          </p:txBody>
        </p:sp>
        <p:sp>
          <p:nvSpPr>
            <p:cNvPr id="12" name="Text Box 27"/>
            <p:cNvSpPr txBox="1">
              <a:spLocks noChangeArrowheads="1"/>
            </p:cNvSpPr>
            <p:nvPr/>
          </p:nvSpPr>
          <p:spPr bwMode="auto">
            <a:xfrm>
              <a:off x="237046" y="164306"/>
              <a:ext cx="87487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2400" b="1" dirty="0" smtClean="0">
                  <a:solidFill>
                    <a:srgbClr val="000000"/>
                  </a:solidFill>
                </a:rPr>
                <a:t>Cases - eksempler!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" name="Tekstboks 1"/>
            <p:cNvSpPr txBox="1"/>
            <p:nvPr/>
          </p:nvSpPr>
          <p:spPr>
            <a:xfrm>
              <a:off x="247365" y="699860"/>
              <a:ext cx="8397180" cy="4555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200" b="1" dirty="0" smtClean="0"/>
                <a:t>Dansk kvinde 32 år.</a:t>
              </a:r>
            </a:p>
            <a:p>
              <a:r>
                <a:rPr lang="da-DK" sz="1200" dirty="0" smtClean="0"/>
                <a:t>Prostitueret i 10 år - fastansat i international hjælpeorganisation.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Dansk kvinde, 24 år.</a:t>
              </a:r>
            </a:p>
            <a:p>
              <a:r>
                <a:rPr lang="da-DK" sz="1200" dirty="0" smtClean="0"/>
                <a:t>Prostitueret i seks år - fastansat i reklamebranchen.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Dansk kvinde, 58 år.</a:t>
              </a:r>
            </a:p>
            <a:p>
              <a:r>
                <a:rPr lang="da-DK" sz="1200" dirty="0" smtClean="0"/>
                <a:t>Prostitueret i 15 år, stærkt traumatiseret, fastansat i køkken.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Rumænsk kvinde 22 år</a:t>
              </a:r>
            </a:p>
            <a:p>
              <a:r>
                <a:rPr lang="da-DK" sz="1200" dirty="0" smtClean="0"/>
                <a:t>Handlet til prostitution, flygtet, indfanget og flygtet igen. Fastansat i stor anerkendt restaurant.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Ukrainsk kvinde, 23 år.</a:t>
              </a:r>
            </a:p>
            <a:p>
              <a:r>
                <a:rPr lang="da-DK" sz="1200" dirty="0" smtClean="0"/>
                <a:t>Handlet til prostitution. Selvstændig med egen </a:t>
              </a:r>
              <a:r>
                <a:rPr lang="da-DK" sz="1200" dirty="0" err="1" smtClean="0"/>
                <a:t>beauty</a:t>
              </a:r>
              <a:r>
                <a:rPr lang="da-DK" sz="1200" dirty="0" smtClean="0"/>
                <a:t> salon.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Thailandsk kandidat. 32 år.</a:t>
              </a:r>
            </a:p>
            <a:p>
              <a:r>
                <a:rPr lang="da-DK" sz="1200" dirty="0" smtClean="0"/>
                <a:t>Handlet til prostitution. I dag selvstændig grisefarmer samt grøntsager. Vundet lokal pris som bedste farmer.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Thailandsk kandidat, 34 år.</a:t>
              </a:r>
            </a:p>
            <a:p>
              <a:r>
                <a:rPr lang="da-DK" sz="1200" dirty="0" smtClean="0"/>
                <a:t>Handlet til prostitution. Selvstændig med egen </a:t>
              </a:r>
              <a:r>
                <a:rPr lang="da-DK" sz="1200" dirty="0" err="1" smtClean="0"/>
                <a:t>coffee</a:t>
              </a:r>
              <a:r>
                <a:rPr lang="da-DK" sz="1200" dirty="0" smtClean="0"/>
                <a:t> shop med udendørs servering af delikatesser.</a:t>
              </a:r>
            </a:p>
            <a:p>
              <a:endParaRPr lang="da-DK" sz="1200" dirty="0"/>
            </a:p>
            <a:p>
              <a:r>
                <a:rPr lang="da-DK" sz="1200" b="1" dirty="0" smtClean="0"/>
                <a:t>Nigeriansk kvinde 42 år.</a:t>
              </a:r>
            </a:p>
            <a:p>
              <a:r>
                <a:rPr lang="da-DK" sz="1200" dirty="0" smtClean="0"/>
                <a:t>Handlet til prostitution. Selvstændig med salg af tøj i sydeuropæisk land.</a:t>
              </a:r>
            </a:p>
            <a:p>
              <a:endParaRPr lang="da-DK" dirty="0"/>
            </a:p>
          </p:txBody>
        </p:sp>
        <p:sp>
          <p:nvSpPr>
            <p:cNvPr id="3" name="Rektangel 2"/>
            <p:cNvSpPr/>
            <p:nvPr/>
          </p:nvSpPr>
          <p:spPr>
            <a:xfrm>
              <a:off x="935596" y="5101064"/>
              <a:ext cx="7938628" cy="830997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>
              <a:spAutoFit/>
            </a:bodyPr>
            <a:lstStyle/>
            <a:p>
              <a:r>
                <a:rPr lang="da-DK" sz="1200" b="1" dirty="0">
                  <a:solidFill>
                    <a:schemeClr val="bg1"/>
                  </a:solidFill>
                </a:rPr>
                <a:t>Der er mange flere </a:t>
              </a:r>
              <a:r>
                <a:rPr lang="da-DK" sz="1200" b="1" dirty="0" smtClean="0">
                  <a:solidFill>
                    <a:schemeClr val="bg1"/>
                  </a:solidFill>
                </a:rPr>
                <a:t>succeshistorier. Også </a:t>
              </a:r>
              <a:r>
                <a:rPr lang="da-DK" sz="1200" b="1" dirty="0">
                  <a:solidFill>
                    <a:schemeClr val="bg1"/>
                  </a:solidFill>
                </a:rPr>
                <a:t>sager, der ikke blev som </a:t>
              </a:r>
              <a:r>
                <a:rPr lang="da-DK" sz="1200" b="1" dirty="0" smtClean="0">
                  <a:solidFill>
                    <a:schemeClr val="bg1"/>
                  </a:solidFill>
                </a:rPr>
                <a:t>tilsigtet eller endte uafsluttet. Eksempel:</a:t>
              </a:r>
            </a:p>
            <a:p>
              <a:r>
                <a:rPr lang="da-DK" sz="1200" b="1" dirty="0" smtClean="0">
                  <a:solidFill>
                    <a:schemeClr val="bg1"/>
                  </a:solidFill>
                </a:rPr>
                <a:t> </a:t>
              </a:r>
            </a:p>
            <a:p>
              <a:r>
                <a:rPr lang="da-DK" sz="1200" b="1" dirty="0" smtClean="0">
                  <a:solidFill>
                    <a:schemeClr val="bg1"/>
                  </a:solidFill>
                </a:rPr>
                <a:t>Polsk kvinde 24 år: </a:t>
              </a:r>
              <a:r>
                <a:rPr lang="da-DK" sz="1200" dirty="0" smtClean="0">
                  <a:solidFill>
                    <a:schemeClr val="bg1"/>
                  </a:solidFill>
                </a:rPr>
                <a:t>”mine sprogvanskeligheder skaffer mig et job til 22.000,- kr. om måneden. Det kan jeg tjene på en weekend - fortsatte i prostitution, er i dag i USA med ukendt beskæftigelse.</a:t>
              </a:r>
              <a:endParaRPr lang="da-DK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3" name="Gruppe 12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4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735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0" y="135160"/>
            <a:ext cx="9215438" cy="6753003"/>
            <a:chOff x="0" y="135160"/>
            <a:chExt cx="9215438" cy="6753003"/>
          </a:xfrm>
        </p:grpSpPr>
        <p:grpSp>
          <p:nvGrpSpPr>
            <p:cNvPr id="4" name="Gruppe 3"/>
            <p:cNvGrpSpPr/>
            <p:nvPr/>
          </p:nvGrpSpPr>
          <p:grpSpPr>
            <a:xfrm>
              <a:off x="0" y="135160"/>
              <a:ext cx="9215438" cy="6753003"/>
              <a:chOff x="0" y="135160"/>
              <a:chExt cx="9215438" cy="6753003"/>
            </a:xfrm>
          </p:grpSpPr>
          <p:sp>
            <p:nvSpPr>
              <p:cNvPr id="22531" name="Text Box 3"/>
              <p:cNvSpPr txBox="1">
                <a:spLocks noChangeArrowheads="1"/>
              </p:cNvSpPr>
              <p:nvPr/>
            </p:nvSpPr>
            <p:spPr bwMode="auto">
              <a:xfrm>
                <a:off x="4211638" y="6165850"/>
                <a:ext cx="2016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a-DK"/>
              </a:p>
            </p:txBody>
          </p:sp>
          <p:sp>
            <p:nvSpPr>
              <p:cNvPr id="3" name="Tekstboks 2"/>
              <p:cNvSpPr txBox="1"/>
              <p:nvPr/>
            </p:nvSpPr>
            <p:spPr>
              <a:xfrm>
                <a:off x="444165" y="5349181"/>
                <a:ext cx="85324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400" b="1" dirty="0" smtClean="0">
                    <a:solidFill>
                      <a:srgbClr val="FF0000"/>
                    </a:solidFill>
                  </a:rPr>
                  <a:t>Spørgsmål: i hvilken retning ville du inspirere hende til?</a:t>
                </a:r>
                <a:endParaRPr lang="da-DK" sz="24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" name="Tekstboks 10"/>
              <p:cNvSpPr txBox="1"/>
              <p:nvPr/>
            </p:nvSpPr>
            <p:spPr>
              <a:xfrm>
                <a:off x="251519" y="135160"/>
                <a:ext cx="87327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b="1" dirty="0" smtClean="0"/>
                  <a:t>Seneste eksempel - juli 2022.</a:t>
                </a:r>
                <a:endParaRPr lang="da-DK" sz="2400" b="1" i="1" dirty="0"/>
              </a:p>
            </p:txBody>
          </p:sp>
          <p:grpSp>
            <p:nvGrpSpPr>
              <p:cNvPr id="10" name="Gruppe 9"/>
              <p:cNvGrpSpPr/>
              <p:nvPr/>
            </p:nvGrpSpPr>
            <p:grpSpPr>
              <a:xfrm>
                <a:off x="0" y="5637213"/>
                <a:ext cx="9215438" cy="1250950"/>
                <a:chOff x="0" y="5637213"/>
                <a:chExt cx="9215438" cy="1250950"/>
              </a:xfrm>
            </p:grpSpPr>
            <p:pic>
              <p:nvPicPr>
                <p:cNvPr id="14" name="Picture 5" descr="david-profile-4b-light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07498" y="5637213"/>
                  <a:ext cx="595275" cy="674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2"/>
                <p:cNvSpPr>
                  <a:spLocks noChangeArrowheads="1"/>
                </p:cNvSpPr>
                <p:nvPr/>
              </p:nvSpPr>
              <p:spPr bwMode="auto">
                <a:xfrm>
                  <a:off x="0" y="6262638"/>
                  <a:ext cx="9143434" cy="40643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Tekstboks 48"/>
                <p:cNvSpPr txBox="1">
                  <a:spLocks noChangeArrowheads="1"/>
                </p:cNvSpPr>
                <p:nvPr/>
              </p:nvSpPr>
              <p:spPr bwMode="auto">
                <a:xfrm>
                  <a:off x="7883880" y="6669071"/>
                  <a:ext cx="1331558" cy="2190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a-DK" sz="800" b="1">
                      <a:solidFill>
                        <a:srgbClr val="000000"/>
                      </a:solidFill>
                    </a:rPr>
                    <a:t>WWW.NEWLIVES.DK</a:t>
                  </a:r>
                </a:p>
              </p:txBody>
            </p:sp>
            <p:sp>
              <p:nvSpPr>
                <p:cNvPr id="1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318845" y="6311965"/>
                  <a:ext cx="266541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da-DK" b="1" dirty="0" err="1">
                      <a:solidFill>
                        <a:schemeClr val="bg1"/>
                      </a:solidFill>
                    </a:rPr>
                    <a:t>I</a:t>
                  </a:r>
                  <a:r>
                    <a:rPr lang="da-DK" b="1" dirty="0" err="1" smtClean="0">
                      <a:solidFill>
                        <a:schemeClr val="bg1"/>
                      </a:solidFill>
                    </a:rPr>
                    <a:t>nspiring</a:t>
                  </a:r>
                  <a:r>
                    <a:rPr lang="da-DK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da-DK" b="1" dirty="0" err="1">
                      <a:solidFill>
                        <a:schemeClr val="bg1"/>
                      </a:solidFill>
                    </a:rPr>
                    <a:t>your</a:t>
                  </a:r>
                  <a:r>
                    <a:rPr lang="da-DK" b="1" dirty="0">
                      <a:solidFill>
                        <a:schemeClr val="bg1"/>
                      </a:solidFill>
                    </a:rPr>
                    <a:t> future</a:t>
                  </a:r>
                </a:p>
              </p:txBody>
            </p:sp>
          </p:grpSp>
        </p:grpSp>
        <p:pic>
          <p:nvPicPr>
            <p:cNvPr id="2" name="Billed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7744" y="375040"/>
              <a:ext cx="4310312" cy="4600268"/>
            </a:xfrm>
            <a:prstGeom prst="rect">
              <a:avLst/>
            </a:prstGeom>
          </p:spPr>
        </p:pic>
        <p:sp>
          <p:nvSpPr>
            <p:cNvPr id="5" name="Tekstboks 4"/>
            <p:cNvSpPr txBox="1"/>
            <p:nvPr/>
          </p:nvSpPr>
          <p:spPr>
            <a:xfrm>
              <a:off x="3594260" y="836712"/>
              <a:ext cx="2417899" cy="2893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 smtClean="0"/>
                <a:t>Asiatisk kvinde, 30 år. </a:t>
              </a:r>
            </a:p>
            <a:p>
              <a:endParaRPr lang="da-DK" dirty="0" smtClean="0"/>
            </a:p>
            <a:p>
              <a:r>
                <a:rPr lang="da-DK" dirty="0" smtClean="0"/>
                <a:t>To mindreårige børn.</a:t>
              </a:r>
            </a:p>
            <a:p>
              <a:endParaRPr lang="da-DK" dirty="0"/>
            </a:p>
            <a:p>
              <a:r>
                <a:rPr lang="da-DK" dirty="0" smtClean="0"/>
                <a:t>Ingen </a:t>
              </a:r>
              <a:r>
                <a:rPr lang="da-DK" dirty="0" smtClean="0"/>
                <a:t>uddannelse</a:t>
              </a:r>
              <a:r>
                <a:rPr lang="da-DK" dirty="0" smtClean="0"/>
                <a:t>, praktisk erfaring fra småjobs og opvækst med familiens landbrug</a:t>
              </a:r>
              <a:r>
                <a:rPr lang="da-DK" dirty="0" smtClean="0"/>
                <a:t>.                     </a:t>
              </a:r>
            </a:p>
            <a:p>
              <a:r>
                <a:rPr lang="da-DK" dirty="0" smtClean="0"/>
                <a:t>Velsoigneret, pænt tøj og med fine blanke negle.</a:t>
              </a:r>
              <a:endParaRPr lang="da-DK" dirty="0" smtClean="0"/>
            </a:p>
            <a:p>
              <a:endParaRPr lang="da-DK" dirty="0"/>
            </a:p>
            <a:p>
              <a:pPr algn="ctr"/>
              <a:r>
                <a:rPr lang="da-DK" dirty="0" smtClean="0"/>
                <a:t>Skal finde ny fremtid i hjemlandet</a:t>
              </a:r>
              <a:endParaRPr lang="da-DK" dirty="0"/>
            </a:p>
          </p:txBody>
        </p:sp>
        <p:sp>
          <p:nvSpPr>
            <p:cNvPr id="6" name="Højre-venstrepil 5"/>
            <p:cNvSpPr/>
            <p:nvPr/>
          </p:nvSpPr>
          <p:spPr>
            <a:xfrm>
              <a:off x="679951" y="4293096"/>
              <a:ext cx="7541634" cy="1056085"/>
            </a:xfrm>
            <a:prstGeom prst="leftRightArrow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899592" y="4575198"/>
              <a:ext cx="712879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chemeClr val="bg1"/>
                  </a:solidFill>
                </a:rPr>
                <a:t>Nails - &amp; </a:t>
              </a:r>
              <a:r>
                <a:rPr lang="da-DK" b="1" dirty="0" err="1" smtClean="0">
                  <a:solidFill>
                    <a:schemeClr val="bg1"/>
                  </a:solidFill>
                </a:rPr>
                <a:t>make</a:t>
              </a:r>
              <a:r>
                <a:rPr lang="da-DK" b="1" dirty="0" smtClean="0">
                  <a:solidFill>
                    <a:schemeClr val="bg1"/>
                  </a:solidFill>
                </a:rPr>
                <a:t> up artist                          </a:t>
              </a:r>
              <a:r>
                <a:rPr lang="da-DK" sz="2000" b="1" dirty="0" smtClean="0">
                  <a:solidFill>
                    <a:schemeClr val="bg1"/>
                  </a:solidFill>
                </a:rPr>
                <a:t>?</a:t>
              </a:r>
              <a:r>
                <a:rPr lang="da-DK" b="1" dirty="0" smtClean="0">
                  <a:solidFill>
                    <a:srgbClr val="FF0000"/>
                  </a:solidFill>
                </a:rPr>
                <a:t>  </a:t>
              </a:r>
              <a:r>
                <a:rPr lang="da-DK" b="1" dirty="0" smtClean="0">
                  <a:solidFill>
                    <a:schemeClr val="bg1"/>
                  </a:solidFill>
                </a:rPr>
                <a:t>                             </a:t>
              </a:r>
              <a:r>
                <a:rPr lang="da-DK" b="1" dirty="0" err="1" smtClean="0">
                  <a:solidFill>
                    <a:schemeClr val="bg1"/>
                  </a:solidFill>
                </a:rPr>
                <a:t>Chicken</a:t>
              </a:r>
              <a:r>
                <a:rPr lang="da-DK" b="1" dirty="0" smtClean="0">
                  <a:solidFill>
                    <a:schemeClr val="bg1"/>
                  </a:solidFill>
                </a:rPr>
                <a:t> - &amp; </a:t>
              </a:r>
              <a:r>
                <a:rPr lang="da-DK" b="1" dirty="0" err="1" smtClean="0">
                  <a:solidFill>
                    <a:schemeClr val="bg1"/>
                  </a:solidFill>
                </a:rPr>
                <a:t>fish</a:t>
              </a:r>
              <a:r>
                <a:rPr lang="da-DK" b="1" dirty="0" smtClean="0">
                  <a:solidFill>
                    <a:schemeClr val="bg1"/>
                  </a:solidFill>
                </a:rPr>
                <a:t> farmer</a:t>
              </a:r>
              <a:endParaRPr lang="da-DK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537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e 7"/>
          <p:cNvGrpSpPr/>
          <p:nvPr/>
        </p:nvGrpSpPr>
        <p:grpSpPr>
          <a:xfrm>
            <a:off x="0" y="-29164"/>
            <a:ext cx="9215438" cy="6917327"/>
            <a:chOff x="0" y="-29164"/>
            <a:chExt cx="9215438" cy="6917327"/>
          </a:xfrm>
        </p:grpSpPr>
        <p:grpSp>
          <p:nvGrpSpPr>
            <p:cNvPr id="7" name="Gruppe 6"/>
            <p:cNvGrpSpPr/>
            <p:nvPr/>
          </p:nvGrpSpPr>
          <p:grpSpPr>
            <a:xfrm>
              <a:off x="0" y="-29164"/>
              <a:ext cx="9215438" cy="6917327"/>
              <a:chOff x="0" y="-29164"/>
              <a:chExt cx="9215438" cy="6917327"/>
            </a:xfrm>
          </p:grpSpPr>
          <p:sp>
            <p:nvSpPr>
              <p:cNvPr id="40968" name="Rectangle 10"/>
              <p:cNvSpPr>
                <a:spLocks noChangeArrowheads="1"/>
              </p:cNvSpPr>
              <p:nvPr/>
            </p:nvSpPr>
            <p:spPr bwMode="auto">
              <a:xfrm>
                <a:off x="94557" y="-29164"/>
                <a:ext cx="8569076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da-DK" sz="2400" b="1" dirty="0">
                    <a:solidFill>
                      <a:srgbClr val="000000"/>
                    </a:solidFill>
                  </a:rPr>
                  <a:t>Indsatsområde </a:t>
                </a:r>
                <a:r>
                  <a:rPr lang="da-DK" sz="2400" b="1" dirty="0" smtClean="0">
                    <a:solidFill>
                      <a:srgbClr val="000000"/>
                    </a:solidFill>
                  </a:rPr>
                  <a:t>2.                                                                       NEWLIVES kampagneaktiviteter - formidling til folk    </a:t>
                </a:r>
              </a:p>
            </p:txBody>
          </p:sp>
          <p:sp>
            <p:nvSpPr>
              <p:cNvPr id="40963" name="Text Box 4"/>
              <p:cNvSpPr txBox="1">
                <a:spLocks noChangeArrowheads="1"/>
              </p:cNvSpPr>
              <p:nvPr/>
            </p:nvSpPr>
            <p:spPr bwMode="auto">
              <a:xfrm>
                <a:off x="4211638" y="6165850"/>
                <a:ext cx="2016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a-DK">
                  <a:solidFill>
                    <a:srgbClr val="000000"/>
                  </a:solidFill>
                </a:endParaRPr>
              </a:p>
            </p:txBody>
          </p:sp>
          <p:pic>
            <p:nvPicPr>
              <p:cNvPr id="40969" name="Picture 20" descr="E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10194" y="1168968"/>
                <a:ext cx="2523930" cy="16422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971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5974" y="4101257"/>
                <a:ext cx="2519364" cy="1554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0972" name="Text Box 15"/>
              <p:cNvSpPr txBox="1">
                <a:spLocks noChangeArrowheads="1"/>
              </p:cNvSpPr>
              <p:nvPr/>
            </p:nvSpPr>
            <p:spPr bwMode="auto">
              <a:xfrm>
                <a:off x="94557" y="826143"/>
                <a:ext cx="3097213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>
                    <a:solidFill>
                      <a:srgbClr val="00CC00"/>
                    </a:solidFill>
                  </a:rPr>
                  <a:t>2012</a:t>
                </a:r>
                <a:r>
                  <a:rPr lang="da-DK" b="1" dirty="0">
                    <a:solidFill>
                      <a:srgbClr val="000000"/>
                    </a:solidFill>
                  </a:rPr>
                  <a:t> 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”FRESH </a:t>
                </a:r>
                <a:r>
                  <a:rPr lang="da-DK" b="1" dirty="0">
                    <a:solidFill>
                      <a:srgbClr val="000000"/>
                    </a:solidFill>
                  </a:rPr>
                  <a:t>MEAT </a:t>
                </a:r>
                <a:r>
                  <a:rPr lang="da-DK" b="1" dirty="0" err="1">
                    <a:solidFill>
                      <a:srgbClr val="000000"/>
                    </a:solidFill>
                  </a:rPr>
                  <a:t>take</a:t>
                </a:r>
                <a:r>
                  <a:rPr lang="da-DK" b="1" dirty="0">
                    <a:solidFill>
                      <a:srgbClr val="000000"/>
                    </a:solidFill>
                  </a:rPr>
                  <a:t> </a:t>
                </a:r>
                <a:r>
                  <a:rPr lang="da-DK" b="1" dirty="0" err="1" smtClean="0">
                    <a:solidFill>
                      <a:srgbClr val="000000"/>
                    </a:solidFill>
                  </a:rPr>
                  <a:t>away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”</a:t>
                </a: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3" name="Text Box 16"/>
              <p:cNvSpPr txBox="1">
                <a:spLocks noChangeArrowheads="1"/>
              </p:cNvSpPr>
              <p:nvPr/>
            </p:nvSpPr>
            <p:spPr bwMode="auto">
              <a:xfrm>
                <a:off x="94557" y="3213720"/>
                <a:ext cx="2902199" cy="10618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 smtClean="0">
                    <a:solidFill>
                      <a:srgbClr val="00CC00"/>
                    </a:solidFill>
                  </a:rPr>
                  <a:t>2013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 Dansk Informationssite   30 holdninger &amp; syv kortfilm. </a:t>
                </a:r>
                <a:r>
                  <a:rPr lang="da-DK" b="1" dirty="0" smtClean="0">
                    <a:solidFill>
                      <a:srgbClr val="000000"/>
                    </a:solidFill>
                    <a:hlinkClick r:id="rId4"/>
                  </a:rPr>
                  <a:t>www.humantrafficking.dk</a:t>
                </a:r>
                <a:endParaRPr lang="da-DK" b="1" dirty="0" smtClean="0">
                  <a:solidFill>
                    <a:srgbClr val="000000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976" name="Text Box 20"/>
              <p:cNvSpPr txBox="1">
                <a:spLocks noChangeArrowheads="1"/>
              </p:cNvSpPr>
              <p:nvPr/>
            </p:nvSpPr>
            <p:spPr bwMode="auto">
              <a:xfrm>
                <a:off x="3023394" y="3213721"/>
                <a:ext cx="30972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 smtClean="0">
                    <a:solidFill>
                      <a:srgbClr val="00CC00"/>
                    </a:solidFill>
                  </a:rPr>
                  <a:t>2015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 Plakatkampagne, to sprog</a:t>
                </a: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304" y="1441319"/>
                <a:ext cx="2519364" cy="1642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Rektangel 2"/>
              <p:cNvSpPr/>
              <p:nvPr/>
            </p:nvSpPr>
            <p:spPr>
              <a:xfrm>
                <a:off x="2927094" y="829461"/>
                <a:ext cx="3037784" cy="8463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 smtClean="0">
                    <a:solidFill>
                      <a:srgbClr val="00CC00"/>
                    </a:solidFill>
                  </a:rPr>
                  <a:t>2014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 Informationssite, engelsk </a:t>
                </a:r>
                <a:r>
                  <a:rPr lang="da-DK" b="1" dirty="0">
                    <a:solidFill>
                      <a:srgbClr val="000000"/>
                    </a:solidFill>
                    <a:hlinkClick r:id="rId6"/>
                  </a:rPr>
                  <a:t>www.trafficking.eu</a:t>
                </a:r>
                <a:r>
                  <a:rPr lang="da-DK" b="1" dirty="0">
                    <a:solidFill>
                      <a:srgbClr val="000000"/>
                    </a:solidFill>
                  </a:rPr>
                  <a:t> + ”flash mob”</a:t>
                </a:r>
              </a:p>
              <a:p>
                <a:pPr>
                  <a:spcBef>
                    <a:spcPct val="50000"/>
                  </a:spcBef>
                </a:pP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" name="Gruppe 1"/>
              <p:cNvGrpSpPr/>
              <p:nvPr/>
            </p:nvGrpSpPr>
            <p:grpSpPr>
              <a:xfrm>
                <a:off x="3298349" y="3521498"/>
                <a:ext cx="2293154" cy="2133921"/>
                <a:chOff x="3156206" y="3691771"/>
                <a:chExt cx="2293154" cy="2133921"/>
              </a:xfrm>
            </p:grpSpPr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6206" y="3728563"/>
                  <a:ext cx="695985" cy="99485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6614" y="3691771"/>
                  <a:ext cx="707665" cy="1031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0004" y="3691771"/>
                  <a:ext cx="696363" cy="1031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6206" y="4841013"/>
                  <a:ext cx="695985" cy="984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4" name="Picture 6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2726" y="4841013"/>
                  <a:ext cx="696634" cy="984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5" name="Picture 7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37826" y="4841013"/>
                  <a:ext cx="725285" cy="984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6" name="Text Box 20"/>
              <p:cNvSpPr txBox="1">
                <a:spLocks noChangeArrowheads="1"/>
              </p:cNvSpPr>
              <p:nvPr/>
            </p:nvSpPr>
            <p:spPr bwMode="auto">
              <a:xfrm>
                <a:off x="5926925" y="816931"/>
                <a:ext cx="3262983" cy="8463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 smtClean="0">
                    <a:solidFill>
                      <a:srgbClr val="00CC00"/>
                    </a:solidFill>
                  </a:rPr>
                  <a:t>2016 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Kortfilm, foredrag, paneldebat &amp; site </a:t>
                </a:r>
                <a:r>
                  <a:rPr lang="da-DK" b="1" dirty="0" smtClean="0">
                    <a:solidFill>
                      <a:srgbClr val="000000"/>
                    </a:solidFill>
                    <a:hlinkClick r:id="rId13"/>
                  </a:rPr>
                  <a:t>www.bordellet.dk</a:t>
                </a:r>
                <a:endParaRPr lang="da-DK" b="1" dirty="0" smtClean="0">
                  <a:solidFill>
                    <a:srgbClr val="000000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4" name="Gruppe 3"/>
              <p:cNvGrpSpPr/>
              <p:nvPr/>
            </p:nvGrpSpPr>
            <p:grpSpPr>
              <a:xfrm>
                <a:off x="6164263" y="1441319"/>
                <a:ext cx="2630790" cy="1696102"/>
                <a:chOff x="6117673" y="1376090"/>
                <a:chExt cx="2630790" cy="1696102"/>
              </a:xfrm>
            </p:grpSpPr>
            <p:pic>
              <p:nvPicPr>
                <p:cNvPr id="5" name="Billede 4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17673" y="1376090"/>
                  <a:ext cx="1203172" cy="1696102"/>
                </a:xfrm>
                <a:prstGeom prst="rect">
                  <a:avLst/>
                </a:prstGeom>
              </p:spPr>
            </p:pic>
            <p:pic>
              <p:nvPicPr>
                <p:cNvPr id="3074" name="Picture 2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76386" y="1376090"/>
                  <a:ext cx="1272077" cy="1696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1" name="Text Box 20"/>
              <p:cNvSpPr txBox="1">
                <a:spLocks noChangeArrowheads="1"/>
              </p:cNvSpPr>
              <p:nvPr/>
            </p:nvSpPr>
            <p:spPr bwMode="auto">
              <a:xfrm>
                <a:off x="5926925" y="3213721"/>
                <a:ext cx="3109571" cy="1923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b="1" dirty="0" smtClean="0">
                    <a:solidFill>
                      <a:srgbClr val="00CC00"/>
                    </a:solidFill>
                  </a:rPr>
                  <a:t>2018 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”NEWLIVES aften” - ny bog. Prisvindende kortfilm udsendt ni lande + nyt EU site &amp; advarsel på          16 sprog</a:t>
                </a:r>
              </a:p>
              <a:p>
                <a:pPr>
                  <a:spcBef>
                    <a:spcPct val="50000"/>
                  </a:spcBef>
                </a:pPr>
                <a:endParaRPr lang="da-DK" b="1" dirty="0" smtClean="0">
                  <a:solidFill>
                    <a:srgbClr val="000000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endParaRPr lang="da-DK" b="1" dirty="0" smtClean="0">
                  <a:solidFill>
                    <a:srgbClr val="000000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endParaRPr lang="da-DK" b="1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1" name="Gruppe 10"/>
              <p:cNvGrpSpPr/>
              <p:nvPr/>
            </p:nvGrpSpPr>
            <p:grpSpPr>
              <a:xfrm>
                <a:off x="6135970" y="4167113"/>
                <a:ext cx="2659083" cy="1274495"/>
                <a:chOff x="6042733" y="4175523"/>
                <a:chExt cx="2844891" cy="1394026"/>
              </a:xfrm>
            </p:grpSpPr>
            <p:pic>
              <p:nvPicPr>
                <p:cNvPr id="32" name="Picture 2"/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65849" y="4175523"/>
                  <a:ext cx="2121775" cy="13940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5" name="Picture 4" descr="Billedresultat for panseren og tÃ¸sen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444" t="1917" r="19113"/>
                <a:stretch/>
              </p:blipFill>
              <p:spPr bwMode="auto">
                <a:xfrm rot="20847886">
                  <a:off x="6042733" y="4239769"/>
                  <a:ext cx="717887" cy="11460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10" name="Lige pilforbindelse 9"/>
              <p:cNvCxnSpPr/>
              <p:nvPr/>
            </p:nvCxnSpPr>
            <p:spPr>
              <a:xfrm>
                <a:off x="2927094" y="980031"/>
                <a:ext cx="0" cy="4749653"/>
              </a:xfrm>
              <a:prstGeom prst="straightConnector1">
                <a:avLst/>
              </a:prstGeom>
              <a:ln w="12700">
                <a:solidFill>
                  <a:srgbClr val="00CC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Lige pilforbindelse 39"/>
              <p:cNvCxnSpPr/>
              <p:nvPr/>
            </p:nvCxnSpPr>
            <p:spPr>
              <a:xfrm>
                <a:off x="5926925" y="992782"/>
                <a:ext cx="0" cy="4749653"/>
              </a:xfrm>
              <a:prstGeom prst="straightConnector1">
                <a:avLst/>
              </a:prstGeom>
              <a:ln w="12700">
                <a:solidFill>
                  <a:srgbClr val="00CC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ktangel 5"/>
              <p:cNvSpPr/>
              <p:nvPr/>
            </p:nvSpPr>
            <p:spPr>
              <a:xfrm>
                <a:off x="6020162" y="5535347"/>
                <a:ext cx="287231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b="1" dirty="0" smtClean="0">
                    <a:solidFill>
                      <a:srgbClr val="00CC00"/>
                    </a:solidFill>
                  </a:rPr>
                  <a:t>2019</a:t>
                </a:r>
                <a:r>
                  <a:rPr lang="da-DK" b="1" dirty="0">
                    <a:solidFill>
                      <a:srgbClr val="000000"/>
                    </a:solidFill>
                  </a:rPr>
                  <a:t> </a:t>
                </a:r>
                <a:r>
                  <a:rPr lang="da-DK" b="1" dirty="0" smtClean="0">
                    <a:solidFill>
                      <a:srgbClr val="000000"/>
                    </a:solidFill>
                  </a:rPr>
                  <a:t>21 priser bl.a. DK´s bedste reklamefilm</a:t>
                </a:r>
                <a:r>
                  <a:rPr lang="da-DK" b="1" dirty="0">
                    <a:solidFill>
                      <a:srgbClr val="00CC00"/>
                    </a:solidFill>
                  </a:rPr>
                  <a:t> </a:t>
                </a:r>
                <a:r>
                  <a:rPr lang="da-DK" b="1" dirty="0" smtClean="0"/>
                  <a:t>+</a:t>
                </a:r>
                <a:r>
                  <a:rPr lang="da-DK" b="1" dirty="0" smtClean="0">
                    <a:solidFill>
                      <a:srgbClr val="00CC00"/>
                    </a:solidFill>
                  </a:rPr>
                  <a:t> </a:t>
                </a:r>
                <a:r>
                  <a:rPr lang="da-DK" b="1" dirty="0" smtClean="0"/>
                  <a:t>Cannes filmpris</a:t>
                </a:r>
                <a:endParaRPr lang="da-DK" dirty="0"/>
              </a:p>
            </p:txBody>
          </p:sp>
          <p:grpSp>
            <p:nvGrpSpPr>
              <p:cNvPr id="34" name="Gruppe 33"/>
              <p:cNvGrpSpPr/>
              <p:nvPr/>
            </p:nvGrpSpPr>
            <p:grpSpPr>
              <a:xfrm>
                <a:off x="0" y="5637213"/>
                <a:ext cx="9215438" cy="1250950"/>
                <a:chOff x="0" y="5637213"/>
                <a:chExt cx="9215438" cy="1250950"/>
              </a:xfrm>
            </p:grpSpPr>
            <p:pic>
              <p:nvPicPr>
                <p:cNvPr id="37" name="Picture 5" descr="david-profile-4b-light"/>
                <p:cNvPicPr>
                  <a:picLocks noChangeAspect="1" noChangeArrowheads="1"/>
                </p:cNvPicPr>
                <p:nvPr/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107498" y="5637213"/>
                  <a:ext cx="595275" cy="674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8" name="Rectangle 2"/>
                <p:cNvSpPr>
                  <a:spLocks noChangeArrowheads="1"/>
                </p:cNvSpPr>
                <p:nvPr/>
              </p:nvSpPr>
              <p:spPr bwMode="auto">
                <a:xfrm>
                  <a:off x="0" y="6262638"/>
                  <a:ext cx="9143434" cy="40643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" name="Tekstboks 48"/>
                <p:cNvSpPr txBox="1">
                  <a:spLocks noChangeArrowheads="1"/>
                </p:cNvSpPr>
                <p:nvPr/>
              </p:nvSpPr>
              <p:spPr bwMode="auto">
                <a:xfrm>
                  <a:off x="7883880" y="6669071"/>
                  <a:ext cx="1331558" cy="2190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a-DK" sz="800" b="1">
                      <a:solidFill>
                        <a:srgbClr val="000000"/>
                      </a:solidFill>
                    </a:rPr>
                    <a:t>WWW.NEWLIVES.DK</a:t>
                  </a:r>
                </a:p>
              </p:txBody>
            </p:sp>
            <p:sp>
              <p:nvSpPr>
                <p:cNvPr id="4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318845" y="6311965"/>
                  <a:ext cx="266541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da-DK" b="1" dirty="0" err="1">
                      <a:solidFill>
                        <a:schemeClr val="bg1"/>
                      </a:solidFill>
                    </a:rPr>
                    <a:t>I</a:t>
                  </a:r>
                  <a:r>
                    <a:rPr lang="da-DK" b="1" dirty="0" err="1" smtClean="0">
                      <a:solidFill>
                        <a:schemeClr val="bg1"/>
                      </a:solidFill>
                    </a:rPr>
                    <a:t>nspiring</a:t>
                  </a:r>
                  <a:r>
                    <a:rPr lang="da-DK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da-DK" b="1" dirty="0" err="1">
                      <a:solidFill>
                        <a:schemeClr val="bg1"/>
                      </a:solidFill>
                    </a:rPr>
                    <a:t>your</a:t>
                  </a:r>
                  <a:r>
                    <a:rPr lang="da-DK" b="1" dirty="0">
                      <a:solidFill>
                        <a:schemeClr val="bg1"/>
                      </a:solidFill>
                    </a:rPr>
                    <a:t> future</a:t>
                  </a:r>
                </a:p>
              </p:txBody>
            </p:sp>
          </p:grpSp>
        </p:grpSp>
        <p:sp>
          <p:nvSpPr>
            <p:cNvPr id="42" name="Rektangel 41"/>
            <p:cNvSpPr/>
            <p:nvPr/>
          </p:nvSpPr>
          <p:spPr>
            <a:xfrm>
              <a:off x="911526" y="5919942"/>
              <a:ext cx="16561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800" dirty="0" smtClean="0">
                  <a:hlinkClick r:id="rId19"/>
                </a:rPr>
                <a:t>Film: Jesper </a:t>
              </a:r>
              <a:r>
                <a:rPr lang="da-DK" sz="800" dirty="0">
                  <a:hlinkClick r:id="rId19"/>
                </a:rPr>
                <a:t>Lohmann </a:t>
              </a:r>
            </a:p>
            <a:p>
              <a:r>
                <a:rPr lang="da-DK" sz="800" b="1" dirty="0">
                  <a:hlinkClick r:id="rId19"/>
                </a:rPr>
                <a:t>Sexkøber</a:t>
              </a:r>
              <a:endParaRPr lang="da-DK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871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0" y="164306"/>
            <a:ext cx="9215438" cy="6723857"/>
            <a:chOff x="0" y="164306"/>
            <a:chExt cx="9215438" cy="6723857"/>
          </a:xfrm>
        </p:grpSpPr>
        <p:grpSp>
          <p:nvGrpSpPr>
            <p:cNvPr id="7" name="Gruppe 6"/>
            <p:cNvGrpSpPr/>
            <p:nvPr/>
          </p:nvGrpSpPr>
          <p:grpSpPr>
            <a:xfrm>
              <a:off x="212979" y="2420888"/>
              <a:ext cx="8796845" cy="1750357"/>
              <a:chOff x="251520" y="489880"/>
              <a:chExt cx="8796845" cy="1750357"/>
            </a:xfrm>
          </p:grpSpPr>
          <p:grpSp>
            <p:nvGrpSpPr>
              <p:cNvPr id="3" name="Gruppe 2"/>
              <p:cNvGrpSpPr/>
              <p:nvPr/>
            </p:nvGrpSpPr>
            <p:grpSpPr>
              <a:xfrm>
                <a:off x="251520" y="692696"/>
                <a:ext cx="2232248" cy="1534915"/>
                <a:chOff x="755576" y="692696"/>
                <a:chExt cx="2232248" cy="1534915"/>
              </a:xfrm>
            </p:grpSpPr>
            <p:pic>
              <p:nvPicPr>
                <p:cNvPr id="16" name="Picture 15" descr="people4peopleaward-logo-300x30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21854" y="1003153"/>
                  <a:ext cx="1224458" cy="12244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7" name="Tekstboks 16"/>
                <p:cNvSpPr txBox="1"/>
                <p:nvPr/>
              </p:nvSpPr>
              <p:spPr>
                <a:xfrm>
                  <a:off x="755576" y="692696"/>
                  <a:ext cx="223224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 smtClean="0"/>
                    <a:t>Humanitær pris 2011</a:t>
                  </a:r>
                  <a:endParaRPr lang="da-DK" dirty="0"/>
                </a:p>
              </p:txBody>
            </p:sp>
          </p:grpSp>
          <p:grpSp>
            <p:nvGrpSpPr>
              <p:cNvPr id="4" name="Gruppe 3"/>
              <p:cNvGrpSpPr/>
              <p:nvPr/>
            </p:nvGrpSpPr>
            <p:grpSpPr>
              <a:xfrm>
                <a:off x="2267744" y="489880"/>
                <a:ext cx="2447478" cy="1750357"/>
                <a:chOff x="2903637" y="477254"/>
                <a:chExt cx="2447478" cy="1750357"/>
              </a:xfrm>
            </p:grpSpPr>
            <p:sp>
              <p:nvSpPr>
                <p:cNvPr id="18" name="Ellipse 17"/>
                <p:cNvSpPr/>
                <p:nvPr/>
              </p:nvSpPr>
              <p:spPr>
                <a:xfrm>
                  <a:off x="2966070" y="1000474"/>
                  <a:ext cx="1611647" cy="1227137"/>
                </a:xfrm>
                <a:prstGeom prst="ellipse">
                  <a:avLst/>
                </a:prstGeom>
                <a:no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a-DK"/>
                </a:p>
              </p:txBody>
            </p:sp>
            <p:sp>
              <p:nvSpPr>
                <p:cNvPr id="19" name="Tekstboks 18"/>
                <p:cNvSpPr txBox="1"/>
                <p:nvPr/>
              </p:nvSpPr>
              <p:spPr>
                <a:xfrm>
                  <a:off x="2903637" y="477254"/>
                  <a:ext cx="24474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 smtClean="0"/>
                    <a:t>Anerkendelse, Socialminister 2013</a:t>
                  </a:r>
                  <a:endParaRPr lang="da-DK" dirty="0"/>
                </a:p>
              </p:txBody>
            </p:sp>
          </p:grpSp>
          <p:grpSp>
            <p:nvGrpSpPr>
              <p:cNvPr id="6" name="Gruppe 5"/>
              <p:cNvGrpSpPr/>
              <p:nvPr/>
            </p:nvGrpSpPr>
            <p:grpSpPr>
              <a:xfrm>
                <a:off x="4427984" y="584974"/>
                <a:ext cx="2447478" cy="1655263"/>
                <a:chOff x="4520716" y="584974"/>
                <a:chExt cx="2447478" cy="1655263"/>
              </a:xfrm>
            </p:grpSpPr>
            <p:pic>
              <p:nvPicPr>
                <p:cNvPr id="20" name="Picture 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39766" y="1124101"/>
                  <a:ext cx="1790861" cy="1116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" name="Tekstboks 22"/>
                <p:cNvSpPr txBox="1"/>
                <p:nvPr/>
              </p:nvSpPr>
              <p:spPr>
                <a:xfrm>
                  <a:off x="4520716" y="584974"/>
                  <a:ext cx="24474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 smtClean="0"/>
                    <a:t>Danmarks Bedste Reklamefilm 2019</a:t>
                  </a:r>
                  <a:endParaRPr lang="da-DK" dirty="0"/>
                </a:p>
              </p:txBody>
            </p:sp>
          </p:grpSp>
          <p:grpSp>
            <p:nvGrpSpPr>
              <p:cNvPr id="5" name="Gruppe 4"/>
              <p:cNvGrpSpPr/>
              <p:nvPr/>
            </p:nvGrpSpPr>
            <p:grpSpPr>
              <a:xfrm>
                <a:off x="6575810" y="600881"/>
                <a:ext cx="2472555" cy="1543537"/>
                <a:chOff x="6716698" y="600881"/>
                <a:chExt cx="2472555" cy="1543537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542" r="10209"/>
                <a:stretch/>
              </p:blipFill>
              <p:spPr bwMode="auto">
                <a:xfrm>
                  <a:off x="6716698" y="1108917"/>
                  <a:ext cx="2157427" cy="10355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" name="Tekstboks 24"/>
                <p:cNvSpPr txBox="1"/>
                <p:nvPr/>
              </p:nvSpPr>
              <p:spPr>
                <a:xfrm>
                  <a:off x="6741775" y="600881"/>
                  <a:ext cx="244747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a-DK" dirty="0" smtClean="0"/>
                    <a:t>”Sølv Løve”                             Cannes Film Festival 2019 </a:t>
                  </a:r>
                  <a:endParaRPr lang="da-DK" dirty="0"/>
                </a:p>
              </p:txBody>
            </p:sp>
          </p:grpSp>
        </p:grp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237046" y="164306"/>
              <a:ext cx="87487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2400" b="1" dirty="0" smtClean="0">
                  <a:solidFill>
                    <a:srgbClr val="000000"/>
                  </a:solidFill>
                </a:rPr>
                <a:t>Priser og anerkendelser</a:t>
              </a:r>
              <a:endParaRPr lang="da-DK" sz="2400" b="1" dirty="0">
                <a:solidFill>
                  <a:srgbClr val="000000"/>
                </a:solidFill>
              </a:endParaRPr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471912" y="4964680"/>
              <a:ext cx="70524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…..Og uafbrudt siden 2013 - Støtte fra </a:t>
              </a:r>
              <a:r>
                <a:rPr lang="da-DK" dirty="0" err="1" smtClean="0"/>
                <a:t>Soroptimisterne</a:t>
              </a:r>
              <a:r>
                <a:rPr lang="da-DK" dirty="0" smtClean="0"/>
                <a:t>. Tak!</a:t>
              </a:r>
              <a:endParaRPr lang="da-DK" dirty="0"/>
            </a:p>
          </p:txBody>
        </p:sp>
        <p:grpSp>
          <p:nvGrpSpPr>
            <p:cNvPr id="26" name="Gruppe 25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2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31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664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260648"/>
            <a:ext cx="9748416" cy="6627515"/>
            <a:chOff x="0" y="260648"/>
            <a:chExt cx="9748416" cy="6627515"/>
          </a:xfrm>
        </p:grpSpPr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276398" y="260648"/>
              <a:ext cx="796801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altLang="da-DK" sz="2400" b="1" dirty="0" smtClean="0">
                  <a:solidFill>
                    <a:srgbClr val="000000"/>
                  </a:solidFill>
                  <a:latin typeface="Arial"/>
                </a:rPr>
                <a:t>Nu en øvelse for jer - Kollektiv </a:t>
              </a:r>
              <a:r>
                <a:rPr lang="da-DK" altLang="da-DK" sz="2400" b="1" dirty="0" smtClean="0">
                  <a:solidFill>
                    <a:srgbClr val="000000"/>
                  </a:solidFill>
                  <a:latin typeface="Arial"/>
                </a:rPr>
                <a:t>Talent </a:t>
              </a:r>
              <a:r>
                <a:rPr lang="da-DK" altLang="da-DK" sz="2400" b="1" dirty="0" smtClean="0">
                  <a:solidFill>
                    <a:srgbClr val="000000"/>
                  </a:solidFill>
                  <a:latin typeface="Arial"/>
                </a:rPr>
                <a:t>Session </a:t>
              </a:r>
              <a:endParaRPr lang="da-DK" altLang="da-DK" sz="2400" b="1" dirty="0" smtClean="0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4351" name="Picture 15" descr="goldfish_jump_1600x1200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8" y="981075"/>
              <a:ext cx="7416800" cy="496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16"/>
            <p:cNvSpPr txBox="1">
              <a:spLocks noChangeArrowheads="1"/>
            </p:cNvSpPr>
            <p:nvPr/>
          </p:nvSpPr>
          <p:spPr bwMode="auto">
            <a:xfrm>
              <a:off x="1072729" y="5088483"/>
              <a:ext cx="867568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2400" b="1" dirty="0" smtClean="0">
                  <a:solidFill>
                    <a:srgbClr val="000000"/>
                  </a:solidFill>
                </a:rPr>
                <a:t>Det er aldrig for sent at gøre brug af sit potentiale</a:t>
              </a:r>
              <a:endParaRPr lang="da-DK" sz="1800" dirty="0">
                <a:solidFill>
                  <a:srgbClr val="000000"/>
                </a:solidFill>
              </a:endParaRPr>
            </a:p>
          </p:txBody>
        </p:sp>
        <p:grpSp>
          <p:nvGrpSpPr>
            <p:cNvPr id="17" name="Gruppe 16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8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1369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204788"/>
            <a:ext cx="9928741" cy="6683375"/>
            <a:chOff x="0" y="204788"/>
            <a:chExt cx="9928741" cy="6683375"/>
          </a:xfrm>
        </p:grpSpPr>
        <p:sp>
          <p:nvSpPr>
            <p:cNvPr id="17413" name="Text Box 22"/>
            <p:cNvSpPr txBox="1">
              <a:spLocks noChangeArrowheads="1"/>
            </p:cNvSpPr>
            <p:nvPr/>
          </p:nvSpPr>
          <p:spPr bwMode="auto">
            <a:xfrm>
              <a:off x="242888" y="204788"/>
              <a:ext cx="80645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2400" b="1" dirty="0">
                  <a:solidFill>
                    <a:srgbClr val="000000"/>
                  </a:solidFill>
                </a:rPr>
                <a:t>Tør du prøve ét </a:t>
              </a:r>
              <a:r>
                <a:rPr lang="da-DK" sz="2400" b="1" dirty="0" smtClean="0">
                  <a:solidFill>
                    <a:srgbClr val="000000"/>
                  </a:solidFill>
                </a:rPr>
                <a:t>NEWLIVES produkt på </a:t>
              </a:r>
              <a:r>
                <a:rPr lang="da-DK" sz="2400" b="1" dirty="0">
                  <a:solidFill>
                    <a:srgbClr val="000000"/>
                  </a:solidFill>
                </a:rPr>
                <a:t>dig selv?                                           </a:t>
              </a:r>
              <a:endParaRPr lang="en-US" sz="2400" b="1" dirty="0">
                <a:solidFill>
                  <a:srgbClr val="000000"/>
                </a:solidFill>
              </a:endParaRPr>
            </a:p>
          </p:txBody>
        </p:sp>
        <p:pic>
          <p:nvPicPr>
            <p:cNvPr id="174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213" y="1357313"/>
              <a:ext cx="2865437" cy="203676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1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6450" y="1973263"/>
              <a:ext cx="2887663" cy="203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Højrepil 24"/>
            <p:cNvSpPr/>
            <p:nvPr/>
          </p:nvSpPr>
          <p:spPr>
            <a:xfrm rot="2323393">
              <a:off x="3009900" y="2914650"/>
              <a:ext cx="6805613" cy="876300"/>
            </a:xfrm>
            <a:prstGeom prst="rightArrow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>
                <a:solidFill>
                  <a:srgbClr val="FFFFFF"/>
                </a:solidFill>
              </a:endParaRPr>
            </a:p>
          </p:txBody>
        </p:sp>
        <p:pic>
          <p:nvPicPr>
            <p:cNvPr id="1741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4488" y="2565400"/>
              <a:ext cx="2876550" cy="2032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70150" y="3284538"/>
              <a:ext cx="2859088" cy="2041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420" name="Picture 15" descr="goldfish_jump_1600x1200[1]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578225" y="3789363"/>
              <a:ext cx="2871788" cy="2041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21" name="Tekstboks 1"/>
            <p:cNvSpPr txBox="1">
              <a:spLocks noChangeArrowheads="1"/>
            </p:cNvSpPr>
            <p:nvPr/>
          </p:nvSpPr>
          <p:spPr bwMode="auto">
            <a:xfrm rot="2330172">
              <a:off x="2975491" y="3106789"/>
              <a:ext cx="695325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a-DK" sz="3200" b="1" dirty="0" smtClean="0">
                  <a:solidFill>
                    <a:srgbClr val="FFFFFF"/>
                  </a:solidFill>
                </a:rPr>
                <a:t>UDPLUK !</a:t>
              </a:r>
              <a:endParaRPr lang="da-DK" sz="3200" b="1" dirty="0">
                <a:solidFill>
                  <a:srgbClr val="FFFFFF"/>
                </a:solidFill>
              </a:endParaRPr>
            </a:p>
          </p:txBody>
        </p:sp>
        <p:sp>
          <p:nvSpPr>
            <p:cNvPr id="17423" name="Tekstboks 4"/>
            <p:cNvSpPr txBox="1">
              <a:spLocks noChangeArrowheads="1"/>
            </p:cNvSpPr>
            <p:nvPr/>
          </p:nvSpPr>
          <p:spPr bwMode="auto">
            <a:xfrm>
              <a:off x="5977631" y="879134"/>
              <a:ext cx="1978745" cy="830997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2400" b="1" dirty="0" smtClean="0">
                  <a:solidFill>
                    <a:srgbClr val="00CC00"/>
                  </a:solidFill>
                </a:rPr>
                <a:t>Kort version 20 </a:t>
              </a:r>
              <a:r>
                <a:rPr lang="da-DK" sz="2400" b="1" dirty="0">
                  <a:solidFill>
                    <a:srgbClr val="00CC00"/>
                  </a:solidFill>
                </a:rPr>
                <a:t>minutter</a:t>
              </a:r>
            </a:p>
          </p:txBody>
        </p:sp>
        <p:pic>
          <p:nvPicPr>
            <p:cNvPr id="17426" name="Picture 1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-1674833">
              <a:off x="7667625" y="2276475"/>
              <a:ext cx="1025525" cy="13684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17427" name="Picture 1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-1554870">
              <a:off x="7029450" y="2036763"/>
              <a:ext cx="1060450" cy="1368425"/>
            </a:xfrm>
            <a:prstGeom prst="rect">
              <a:avLst/>
            </a:prstGeom>
            <a:solidFill>
              <a:schemeClr val="tx1">
                <a:alpha val="89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grpSp>
          <p:nvGrpSpPr>
            <p:cNvPr id="26" name="Gruppe 25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2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30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422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333375"/>
            <a:ext cx="9215438" cy="6554788"/>
            <a:chOff x="0" y="333375"/>
            <a:chExt cx="9215438" cy="6554788"/>
          </a:xfrm>
        </p:grpSpPr>
        <p:pic>
          <p:nvPicPr>
            <p:cNvPr id="24584" name="Picture 8" descr="c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4149725"/>
              <a:ext cx="1655762" cy="993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5" name="Picture 9" descr="forme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563" y="4149725"/>
              <a:ext cx="1655762" cy="94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6" name="Picture 10" descr="licens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4076700"/>
              <a:ext cx="1223963" cy="122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592" name="AutoShape 16"/>
            <p:cNvSpPr>
              <a:spLocks noChangeArrowheads="1"/>
            </p:cNvSpPr>
            <p:nvPr/>
          </p:nvSpPr>
          <p:spPr bwMode="auto">
            <a:xfrm rot="10800000">
              <a:off x="1979613" y="4941888"/>
              <a:ext cx="1223962" cy="431800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593" name="Rectangle 17"/>
            <p:cNvSpPr>
              <a:spLocks noChangeArrowheads="1"/>
            </p:cNvSpPr>
            <p:nvPr/>
          </p:nvSpPr>
          <p:spPr bwMode="auto">
            <a:xfrm>
              <a:off x="323850" y="3573463"/>
              <a:ext cx="2160588" cy="1584325"/>
            </a:xfrm>
            <a:prstGeom prst="rect">
              <a:avLst/>
            </a:pr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594" name="Rectangle 18"/>
            <p:cNvSpPr>
              <a:spLocks noChangeArrowheads="1"/>
            </p:cNvSpPr>
            <p:nvPr/>
          </p:nvSpPr>
          <p:spPr bwMode="auto">
            <a:xfrm>
              <a:off x="2771775" y="3573463"/>
              <a:ext cx="2305050" cy="1584325"/>
            </a:xfrm>
            <a:prstGeom prst="rect">
              <a:avLst/>
            </a:pr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595" name="AutoShape 19"/>
            <p:cNvSpPr>
              <a:spLocks noChangeArrowheads="1"/>
            </p:cNvSpPr>
            <p:nvPr/>
          </p:nvSpPr>
          <p:spPr bwMode="auto">
            <a:xfrm>
              <a:off x="827088" y="1268413"/>
              <a:ext cx="7993062" cy="864443"/>
            </a:xfrm>
            <a:prstGeom prst="wedgeRoundRectCallout">
              <a:avLst>
                <a:gd name="adj1" fmla="val -51253"/>
                <a:gd name="adj2" fmla="val 101724"/>
                <a:gd name="adj3" fmla="val 16667"/>
              </a:avLst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da-DK" alt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597" name="Text Box 21"/>
            <p:cNvSpPr txBox="1">
              <a:spLocks noChangeArrowheads="1"/>
            </p:cNvSpPr>
            <p:nvPr/>
          </p:nvSpPr>
          <p:spPr bwMode="auto">
            <a:xfrm>
              <a:off x="179388" y="1717030"/>
              <a:ext cx="431800" cy="1433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altLang="da-DK" sz="8800" b="1" dirty="0" smtClean="0">
                  <a:solidFill>
                    <a:srgbClr val="00CC00"/>
                  </a:solidFill>
                </a:rPr>
                <a:t>!</a:t>
              </a:r>
            </a:p>
          </p:txBody>
        </p:sp>
        <p:sp>
          <p:nvSpPr>
            <p:cNvPr id="24599" name="Rectangle 23"/>
            <p:cNvSpPr>
              <a:spLocks noChangeArrowheads="1"/>
            </p:cNvSpPr>
            <p:nvPr/>
          </p:nvSpPr>
          <p:spPr bwMode="auto">
            <a:xfrm>
              <a:off x="6372225" y="3573463"/>
              <a:ext cx="2305050" cy="1584325"/>
            </a:xfrm>
            <a:prstGeom prst="rect">
              <a:avLst/>
            </a:pr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601" name="AutoShape 25"/>
            <p:cNvSpPr>
              <a:spLocks noChangeArrowheads="1"/>
            </p:cNvSpPr>
            <p:nvPr/>
          </p:nvSpPr>
          <p:spPr bwMode="auto">
            <a:xfrm>
              <a:off x="5292725" y="4149725"/>
              <a:ext cx="935038" cy="50323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4" name="Text Box 13"/>
            <p:cNvSpPr txBox="1">
              <a:spLocks noChangeArrowheads="1"/>
            </p:cNvSpPr>
            <p:nvPr/>
          </p:nvSpPr>
          <p:spPr bwMode="auto">
            <a:xfrm>
              <a:off x="250825" y="3213100"/>
              <a:ext cx="295275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Et hurtigt eksempel: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2771775" y="3573463"/>
              <a:ext cx="230505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200" b="1" dirty="0" smtClean="0">
                  <a:solidFill>
                    <a:srgbClr val="000000"/>
                  </a:solidFill>
                </a:rPr>
                <a:t>Man er ikke født med et kørekort   – har man et, så er det den formelle kvalifikation.</a:t>
              </a:r>
              <a:endParaRPr lang="da-DK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 Box 24"/>
            <p:cNvSpPr txBox="1">
              <a:spLocks noChangeArrowheads="1"/>
            </p:cNvSpPr>
            <p:nvPr/>
          </p:nvSpPr>
          <p:spPr bwMode="auto">
            <a:xfrm>
              <a:off x="6372225" y="3573463"/>
              <a:ext cx="237648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200" b="1" dirty="0" smtClean="0">
                  <a:solidFill>
                    <a:srgbClr val="000000"/>
                  </a:solidFill>
                </a:rPr>
                <a:t>En </a:t>
              </a:r>
              <a:r>
                <a:rPr lang="da-DK" sz="1200" b="1" dirty="0">
                  <a:solidFill>
                    <a:srgbClr val="000000"/>
                  </a:solidFill>
                </a:rPr>
                <a:t>Formel 1. </a:t>
              </a:r>
              <a:r>
                <a:rPr lang="da-DK" sz="1200" b="1" dirty="0" smtClean="0">
                  <a:solidFill>
                    <a:srgbClr val="000000"/>
                  </a:solidFill>
                </a:rPr>
                <a:t>kører er det perfekte </a:t>
              </a:r>
              <a:r>
                <a:rPr lang="da-DK" sz="1200" b="1" dirty="0" err="1" smtClean="0">
                  <a:solidFill>
                    <a:srgbClr val="000000"/>
                  </a:solidFill>
                </a:rPr>
                <a:t>mix</a:t>
              </a:r>
              <a:r>
                <a:rPr lang="da-DK" sz="1200" b="1" dirty="0" smtClean="0">
                  <a:solidFill>
                    <a:srgbClr val="000000"/>
                  </a:solidFill>
                </a:rPr>
                <a:t> af talent, kompetencer og passion!</a:t>
              </a:r>
              <a:endParaRPr lang="da-DK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250825" y="333375"/>
              <a:ext cx="8208963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2800" b="1" dirty="0" smtClean="0">
                  <a:solidFill>
                    <a:srgbClr val="000000"/>
                  </a:solidFill>
                  <a:latin typeface="Via Office" pitchFamily="34" charset="0"/>
                </a:rPr>
                <a:t>Karrieresnak – hvad er det?</a:t>
              </a:r>
              <a:endParaRPr lang="da-DK" sz="2800" dirty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sp>
          <p:nvSpPr>
            <p:cNvPr id="29" name="Text Box 14"/>
            <p:cNvSpPr txBox="1">
              <a:spLocks noChangeArrowheads="1"/>
            </p:cNvSpPr>
            <p:nvPr/>
          </p:nvSpPr>
          <p:spPr bwMode="auto">
            <a:xfrm>
              <a:off x="323850" y="3573463"/>
              <a:ext cx="2160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200" b="1" dirty="0" smtClean="0">
                  <a:solidFill>
                    <a:srgbClr val="000000"/>
                  </a:solidFill>
                </a:rPr>
                <a:t>Man er ikke født til at køre bil – det er en kompetence!</a:t>
              </a:r>
              <a:endParaRPr lang="da-DK" sz="1200" b="1" dirty="0">
                <a:solidFill>
                  <a:srgbClr val="000000"/>
                </a:solidFill>
              </a:endParaRP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899592" y="1341438"/>
              <a:ext cx="7848872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i="1" dirty="0" smtClean="0">
                  <a:solidFill>
                    <a:srgbClr val="000000"/>
                  </a:solidFill>
                </a:rPr>
                <a:t>”Jeg har ingen uddannelse eller kvalifikationer. Så jeg har ingen </a:t>
              </a:r>
              <a:r>
                <a:rPr lang="da-DK" b="1" i="1" dirty="0" smtClean="0">
                  <a:solidFill>
                    <a:srgbClr val="000000"/>
                  </a:solidFill>
                </a:rPr>
                <a:t>chance </a:t>
              </a:r>
              <a:r>
                <a:rPr lang="da-DK" b="1" i="1" dirty="0" smtClean="0">
                  <a:solidFill>
                    <a:srgbClr val="000000"/>
                  </a:solidFill>
                </a:rPr>
                <a:t>for at </a:t>
              </a:r>
              <a:r>
                <a:rPr lang="da-DK" b="1" i="1" dirty="0" smtClean="0">
                  <a:solidFill>
                    <a:srgbClr val="000000"/>
                  </a:solidFill>
                </a:rPr>
                <a:t>finde </a:t>
              </a:r>
              <a:r>
                <a:rPr lang="da-DK" b="1" i="1" dirty="0" smtClean="0">
                  <a:solidFill>
                    <a:srgbClr val="000000"/>
                  </a:solidFill>
                </a:rPr>
                <a:t>job!”</a:t>
              </a:r>
              <a:endParaRPr lang="da-DK" b="1" i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NEJ! Det gælder om at have det rigtige </a:t>
              </a:r>
              <a:r>
                <a:rPr lang="da-DK" b="1" u="sng" dirty="0" err="1" smtClean="0">
                  <a:solidFill>
                    <a:srgbClr val="000000"/>
                  </a:solidFill>
                </a:rPr>
                <a:t>mindset</a:t>
              </a:r>
              <a:r>
                <a:rPr lang="da-DK" b="1" dirty="0" smtClean="0">
                  <a:solidFill>
                    <a:srgbClr val="000000"/>
                  </a:solidFill>
                </a:rPr>
                <a:t>…. 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grpSp>
          <p:nvGrpSpPr>
            <p:cNvPr id="36" name="Gruppe 35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3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82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188913"/>
            <a:ext cx="9726314" cy="6699250"/>
            <a:chOff x="0" y="188913"/>
            <a:chExt cx="9726314" cy="6699250"/>
          </a:xfrm>
        </p:grpSpPr>
        <p:pic>
          <p:nvPicPr>
            <p:cNvPr id="41" name="Picture 8" descr="actor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51050" y="2133600"/>
              <a:ext cx="863600" cy="766763"/>
            </a:xfrm>
            <a:prstGeom prst="rect">
              <a:avLst/>
            </a:prstGeom>
            <a:noFill/>
          </p:spPr>
        </p:pic>
        <p:pic>
          <p:nvPicPr>
            <p:cNvPr id="42" name="Picture 9" descr="singer_2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0825" y="2060575"/>
              <a:ext cx="715963" cy="935038"/>
            </a:xfrm>
            <a:prstGeom prst="rect">
              <a:avLst/>
            </a:prstGeom>
            <a:noFill/>
          </p:spPr>
        </p:pic>
        <p:pic>
          <p:nvPicPr>
            <p:cNvPr id="43" name="Picture 10" descr="poetr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42988" y="1557338"/>
              <a:ext cx="863600" cy="766762"/>
            </a:xfrm>
            <a:prstGeom prst="rect">
              <a:avLst/>
            </a:prstGeom>
            <a:noFill/>
          </p:spPr>
        </p:pic>
        <p:pic>
          <p:nvPicPr>
            <p:cNvPr id="44" name="Picture 12" descr="skrive cv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4213" y="3213100"/>
              <a:ext cx="673100" cy="719138"/>
            </a:xfrm>
            <a:prstGeom prst="rect">
              <a:avLst/>
            </a:prstGeom>
            <a:noFill/>
          </p:spPr>
        </p:pic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971550" y="836613"/>
              <a:ext cx="33124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800" b="1" u="sng" dirty="0" smtClean="0">
                  <a:solidFill>
                    <a:srgbClr val="000000"/>
                  </a:solidFill>
                </a:rPr>
                <a:t>Traditionelt - eksempler</a:t>
              </a:r>
              <a:endParaRPr lang="da-DK" sz="1800" b="1" u="sng" dirty="0">
                <a:solidFill>
                  <a:srgbClr val="000000"/>
                </a:solidFill>
              </a:endParaRPr>
            </a:p>
          </p:txBody>
        </p:sp>
        <p:pic>
          <p:nvPicPr>
            <p:cNvPr id="46" name="Picture 14" descr="pain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63713" y="3141663"/>
              <a:ext cx="631825" cy="720725"/>
            </a:xfrm>
            <a:prstGeom prst="rect">
              <a:avLst/>
            </a:prstGeom>
            <a:noFill/>
          </p:spPr>
        </p:pic>
        <p:sp>
          <p:nvSpPr>
            <p:cNvPr id="47" name="Text Box 15"/>
            <p:cNvSpPr txBox="1">
              <a:spLocks noChangeArrowheads="1"/>
            </p:cNvSpPr>
            <p:nvPr/>
          </p:nvSpPr>
          <p:spPr bwMode="auto">
            <a:xfrm>
              <a:off x="1258888" y="2276475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Digter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684213" y="3860800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Forfatter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1908175" y="2781300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Skuespiller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50" name="Text Box 18"/>
            <p:cNvSpPr txBox="1">
              <a:spLocks noChangeArrowheads="1"/>
            </p:cNvSpPr>
            <p:nvPr/>
          </p:nvSpPr>
          <p:spPr bwMode="auto">
            <a:xfrm>
              <a:off x="1691680" y="3789040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Kunstner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51" name="Text Box 19"/>
            <p:cNvSpPr txBox="1">
              <a:spLocks noChangeArrowheads="1"/>
            </p:cNvSpPr>
            <p:nvPr/>
          </p:nvSpPr>
          <p:spPr bwMode="auto">
            <a:xfrm>
              <a:off x="250825" y="2924175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Sanger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 Box 20"/>
            <p:cNvSpPr txBox="1">
              <a:spLocks noChangeArrowheads="1"/>
            </p:cNvSpPr>
            <p:nvPr/>
          </p:nvSpPr>
          <p:spPr bwMode="auto">
            <a:xfrm>
              <a:off x="5580062" y="836613"/>
              <a:ext cx="33861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800" b="1" u="sng" dirty="0" smtClean="0">
                  <a:solidFill>
                    <a:srgbClr val="000000"/>
                  </a:solidFill>
                </a:rPr>
                <a:t>I hverdagslivet - eksempler</a:t>
              </a:r>
              <a:endParaRPr lang="da-DK" sz="1800" b="1" u="sng" dirty="0">
                <a:solidFill>
                  <a:srgbClr val="000000"/>
                </a:solidFill>
              </a:endParaRPr>
            </a:p>
          </p:txBody>
        </p:sp>
        <p:pic>
          <p:nvPicPr>
            <p:cNvPr id="53" name="Picture 22" descr="cook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64237" y="1303338"/>
              <a:ext cx="852487" cy="830262"/>
            </a:xfrm>
            <a:prstGeom prst="rect">
              <a:avLst/>
            </a:prstGeom>
            <a:noFill/>
          </p:spPr>
        </p:pic>
        <p:pic>
          <p:nvPicPr>
            <p:cNvPr id="54" name="Picture 23" descr="creatitive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88125" y="3644900"/>
              <a:ext cx="755650" cy="792163"/>
            </a:xfrm>
            <a:prstGeom prst="rect">
              <a:avLst/>
            </a:prstGeom>
            <a:noFill/>
          </p:spPr>
        </p:pic>
        <p:pic>
          <p:nvPicPr>
            <p:cNvPr id="55" name="Picture 24" descr="customer servic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343477" y="1557338"/>
              <a:ext cx="717550" cy="817563"/>
            </a:xfrm>
            <a:prstGeom prst="rect">
              <a:avLst/>
            </a:prstGeom>
            <a:noFill/>
          </p:spPr>
        </p:pic>
        <p:pic>
          <p:nvPicPr>
            <p:cNvPr id="56" name="Picture 26" descr="nurs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458075" y="2709863"/>
              <a:ext cx="723900" cy="792162"/>
            </a:xfrm>
            <a:prstGeom prst="rect">
              <a:avLst/>
            </a:prstGeom>
            <a:noFill/>
          </p:spPr>
        </p:pic>
        <p:pic>
          <p:nvPicPr>
            <p:cNvPr id="57" name="Picture 2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5400000">
              <a:off x="4864099" y="1810544"/>
              <a:ext cx="711200" cy="1008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8" name="Picture 28" descr="sales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651500" y="3789363"/>
              <a:ext cx="625475" cy="863600"/>
            </a:xfrm>
            <a:prstGeom prst="rect">
              <a:avLst/>
            </a:prstGeom>
            <a:noFill/>
          </p:spPr>
        </p:pic>
        <p:pic>
          <p:nvPicPr>
            <p:cNvPr id="59" name="Picture 29" descr="creativ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787900" y="3213100"/>
              <a:ext cx="538163" cy="1008063"/>
            </a:xfrm>
            <a:prstGeom prst="rect">
              <a:avLst/>
            </a:prstGeom>
            <a:noFill/>
          </p:spPr>
        </p:pic>
        <p:pic>
          <p:nvPicPr>
            <p:cNvPr id="60" name="Picture 31" descr="coordinati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084888" y="2565400"/>
              <a:ext cx="939800" cy="863600"/>
            </a:xfrm>
            <a:prstGeom prst="rect">
              <a:avLst/>
            </a:prstGeom>
            <a:noFill/>
          </p:spPr>
        </p:pic>
        <p:pic>
          <p:nvPicPr>
            <p:cNvPr id="61" name="Picture 32" descr="Presenti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997527" y="3820318"/>
              <a:ext cx="787400" cy="944563"/>
            </a:xfrm>
            <a:prstGeom prst="rect">
              <a:avLst/>
            </a:prstGeom>
            <a:noFill/>
          </p:spPr>
        </p:pic>
        <p:sp>
          <p:nvSpPr>
            <p:cNvPr id="62" name="Text Box 33"/>
            <p:cNvSpPr txBox="1">
              <a:spLocks noChangeArrowheads="1"/>
            </p:cNvSpPr>
            <p:nvPr/>
          </p:nvSpPr>
          <p:spPr bwMode="auto">
            <a:xfrm>
              <a:off x="4749800" y="2670176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Forhandler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Text Box 34"/>
            <p:cNvSpPr txBox="1">
              <a:spLocks noChangeArrowheads="1"/>
            </p:cNvSpPr>
            <p:nvPr/>
          </p:nvSpPr>
          <p:spPr bwMode="auto">
            <a:xfrm>
              <a:off x="6084888" y="3284538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Koordinator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 Box 35"/>
            <p:cNvSpPr txBox="1">
              <a:spLocks noChangeArrowheads="1"/>
            </p:cNvSpPr>
            <p:nvPr/>
          </p:nvSpPr>
          <p:spPr bwMode="auto">
            <a:xfrm>
              <a:off x="5508625" y="4581525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Organisere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 Box 36"/>
            <p:cNvSpPr txBox="1">
              <a:spLocks noChangeArrowheads="1"/>
            </p:cNvSpPr>
            <p:nvPr/>
          </p:nvSpPr>
          <p:spPr bwMode="auto">
            <a:xfrm>
              <a:off x="7997527" y="4655345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Salg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6" name="Text Box 37"/>
            <p:cNvSpPr txBox="1">
              <a:spLocks noChangeArrowheads="1"/>
            </p:cNvSpPr>
            <p:nvPr/>
          </p:nvSpPr>
          <p:spPr bwMode="auto">
            <a:xfrm>
              <a:off x="4572000" y="4149725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Opfinder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7" name="Text Box 38"/>
            <p:cNvSpPr txBox="1">
              <a:spLocks noChangeArrowheads="1"/>
            </p:cNvSpPr>
            <p:nvPr/>
          </p:nvSpPr>
          <p:spPr bwMode="auto">
            <a:xfrm>
              <a:off x="7415213" y="3479229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Omsorg og pleje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8" name="Text Box 39"/>
            <p:cNvSpPr txBox="1">
              <a:spLocks noChangeArrowheads="1"/>
            </p:cNvSpPr>
            <p:nvPr/>
          </p:nvSpPr>
          <p:spPr bwMode="auto">
            <a:xfrm>
              <a:off x="7237413" y="2317751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Kommunikation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6157913" y="2070100"/>
              <a:ext cx="172878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Kok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AutoShape 41"/>
            <p:cNvSpPr>
              <a:spLocks noChangeArrowheads="1"/>
            </p:cNvSpPr>
            <p:nvPr/>
          </p:nvSpPr>
          <p:spPr bwMode="auto">
            <a:xfrm>
              <a:off x="3563938" y="2708275"/>
              <a:ext cx="936625" cy="649288"/>
            </a:xfrm>
            <a:prstGeom prst="leftRightArrow">
              <a:avLst>
                <a:gd name="adj1" fmla="val 50000"/>
                <a:gd name="adj2" fmla="val 28851"/>
              </a:avLst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 b="1">
                <a:solidFill>
                  <a:srgbClr val="000000"/>
                </a:solidFill>
              </a:endParaRPr>
            </a:p>
          </p:txBody>
        </p:sp>
        <p:sp>
          <p:nvSpPr>
            <p:cNvPr id="71" name="Text Box 42"/>
            <p:cNvSpPr txBox="1">
              <a:spLocks noChangeArrowheads="1"/>
            </p:cNvSpPr>
            <p:nvPr/>
          </p:nvSpPr>
          <p:spPr bwMode="auto">
            <a:xfrm>
              <a:off x="6588125" y="4292600"/>
              <a:ext cx="17287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b="1" dirty="0" smtClean="0">
                  <a:solidFill>
                    <a:srgbClr val="000000"/>
                  </a:solidFill>
                </a:rPr>
                <a:t>Sy &amp; design</a:t>
              </a:r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72" name="Text Box 43"/>
            <p:cNvSpPr txBox="1">
              <a:spLocks noChangeArrowheads="1"/>
            </p:cNvSpPr>
            <p:nvPr/>
          </p:nvSpPr>
          <p:spPr bwMode="auto">
            <a:xfrm>
              <a:off x="475568" y="4963122"/>
              <a:ext cx="8316924" cy="5847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600" b="1" dirty="0" smtClean="0">
                  <a:solidFill>
                    <a:srgbClr val="000000"/>
                  </a:solidFill>
                </a:rPr>
                <a:t>Et talent er en naturlig evne til at kunne </a:t>
              </a:r>
              <a:r>
                <a:rPr lang="da-DK" sz="1600" b="1" u="sng" dirty="0" smtClean="0">
                  <a:solidFill>
                    <a:srgbClr val="000000"/>
                  </a:solidFill>
                </a:rPr>
                <a:t>gøre noget godt </a:t>
              </a:r>
              <a:r>
                <a:rPr lang="da-DK" sz="1600" b="1" dirty="0" smtClean="0">
                  <a:solidFill>
                    <a:srgbClr val="000000"/>
                  </a:solidFill>
                </a:rPr>
                <a:t>uden forudgående øvelse.</a:t>
              </a:r>
              <a:r>
                <a:rPr lang="en-US" sz="1600" b="1" dirty="0" smtClean="0">
                  <a:solidFill>
                    <a:srgbClr val="000000"/>
                  </a:solidFill>
                </a:rPr>
                <a:t>         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Alle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har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vi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ét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eller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flere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talenter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–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kender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du </a:t>
              </a:r>
              <a:r>
                <a:rPr lang="en-US" sz="1600" b="1" dirty="0" err="1" smtClean="0">
                  <a:solidFill>
                    <a:srgbClr val="FF0000"/>
                  </a:solidFill>
                </a:rPr>
                <a:t>dit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/dine?</a:t>
              </a:r>
              <a:endParaRPr lang="da-DK" sz="1600" dirty="0">
                <a:solidFill>
                  <a:srgbClr val="FF0000"/>
                </a:solidFill>
              </a:endParaRPr>
            </a:p>
          </p:txBody>
        </p:sp>
        <p:sp>
          <p:nvSpPr>
            <p:cNvPr id="73" name="Rectangle 7"/>
            <p:cNvSpPr>
              <a:spLocks noChangeArrowheads="1"/>
            </p:cNvSpPr>
            <p:nvPr/>
          </p:nvSpPr>
          <p:spPr bwMode="auto">
            <a:xfrm>
              <a:off x="250825" y="188913"/>
              <a:ext cx="309562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2800" b="1" dirty="0" smtClean="0">
                  <a:solidFill>
                    <a:srgbClr val="000000"/>
                  </a:solidFill>
                  <a:latin typeface="Via Office" pitchFamily="34" charset="0"/>
                </a:rPr>
                <a:t>Hvad er talent?</a:t>
              </a:r>
              <a:endParaRPr lang="da-DK" sz="2800" dirty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grpSp>
          <p:nvGrpSpPr>
            <p:cNvPr id="80" name="Gruppe 79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81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84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515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0" y="164306"/>
            <a:ext cx="9320559" cy="6723857"/>
            <a:chOff x="0" y="164306"/>
            <a:chExt cx="9320559" cy="6723857"/>
          </a:xfrm>
        </p:grpSpPr>
        <p:pic>
          <p:nvPicPr>
            <p:cNvPr id="22540" name="Picture 12" descr="4425438-businesswom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987" y="5068094"/>
              <a:ext cx="495300" cy="800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2" name="Picture 14" descr="empath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2274" y="5139532"/>
              <a:ext cx="792163" cy="668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3" name="Picture 15" descr="factor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7312" y="5139532"/>
              <a:ext cx="647700" cy="64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4" name="Picture 16" descr="schoo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474" y="4996657"/>
              <a:ext cx="881063" cy="7842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8" name="Picture 20" descr="designer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562" y="5068094"/>
              <a:ext cx="874712" cy="788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49" name="Picture 21" descr="fashion sal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4" y="5139532"/>
              <a:ext cx="719138" cy="681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0" name="Picture 22" descr="aerobicsga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662" y="5068094"/>
              <a:ext cx="661987" cy="73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1" name="Picture 23" descr="traini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49" y="5139532"/>
              <a:ext cx="792163" cy="631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52" name="Picture 24" descr="woman_selling_vegetable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5824" y="5068094"/>
              <a:ext cx="792163" cy="7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323850" y="164306"/>
              <a:ext cx="7561263" cy="51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2800" b="1" dirty="0" smtClean="0">
                  <a:solidFill>
                    <a:srgbClr val="000000"/>
                  </a:solidFill>
                  <a:latin typeface="Via Office" pitchFamily="34" charset="0"/>
                </a:rPr>
                <a:t>Hvad er kompetence?</a:t>
              </a:r>
              <a:endParaRPr lang="da-DK" sz="2800" dirty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sp>
          <p:nvSpPr>
            <p:cNvPr id="24" name="Text Box 8"/>
            <p:cNvSpPr txBox="1">
              <a:spLocks noChangeArrowheads="1"/>
            </p:cNvSpPr>
            <p:nvPr/>
          </p:nvSpPr>
          <p:spPr bwMode="auto">
            <a:xfrm>
              <a:off x="323850" y="981075"/>
              <a:ext cx="4103688" cy="349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err="1" smtClean="0">
                  <a:solidFill>
                    <a:srgbClr val="000000"/>
                  </a:solidFill>
                </a:rPr>
                <a:t>Faglige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 smtClean="0">
                  <a:solidFill>
                    <a:srgbClr val="000000"/>
                  </a:solidFill>
                </a:rPr>
                <a:t>kompetencer</a:t>
              </a:r>
              <a:endParaRPr lang="en-US" sz="1800" b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00"/>
                  </a:solidFill>
                </a:rPr>
                <a:t>Kompetence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er</a:t>
              </a:r>
              <a:r>
                <a:rPr lang="en-US" dirty="0" smtClean="0">
                  <a:solidFill>
                    <a:srgbClr val="000000"/>
                  </a:solidFill>
                </a:rPr>
                <a:t> at have </a:t>
              </a:r>
              <a:r>
                <a:rPr lang="en-US" dirty="0" err="1" smtClean="0">
                  <a:solidFill>
                    <a:srgbClr val="000000"/>
                  </a:solidFill>
                </a:rPr>
                <a:t>tillært</a:t>
              </a:r>
              <a:r>
                <a:rPr lang="en-US" dirty="0" smtClean="0">
                  <a:solidFill>
                    <a:srgbClr val="000000"/>
                  </a:solidFill>
                </a:rPr>
                <a:t> sig </a:t>
              </a:r>
              <a:r>
                <a:rPr lang="en-US" dirty="0" err="1" smtClean="0">
                  <a:solidFill>
                    <a:srgbClr val="000000"/>
                  </a:solidFill>
                </a:rPr>
                <a:t>noget</a:t>
              </a:r>
              <a:r>
                <a:rPr lang="en-US" dirty="0" smtClean="0">
                  <a:solidFill>
                    <a:srgbClr val="000000"/>
                  </a:solidFill>
                </a:rPr>
                <a:t>, man </a:t>
              </a:r>
              <a:r>
                <a:rPr lang="en-US" dirty="0" err="1" smtClean="0">
                  <a:solidFill>
                    <a:srgbClr val="000000"/>
                  </a:solidFill>
                </a:rPr>
                <a:t>kan.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endParaRPr lang="en-US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“</a:t>
              </a:r>
              <a:r>
                <a:rPr lang="en-US" dirty="0" err="1" smtClean="0">
                  <a:solidFill>
                    <a:srgbClr val="000000"/>
                  </a:solidFill>
                </a:rPr>
                <a:t>Kompetence</a:t>
              </a:r>
              <a:r>
                <a:rPr lang="en-US" dirty="0" smtClean="0">
                  <a:solidFill>
                    <a:srgbClr val="000000"/>
                  </a:solidFill>
                </a:rPr>
                <a:t>"  </a:t>
              </a:r>
              <a:r>
                <a:rPr lang="en-US" dirty="0" err="1" smtClean="0">
                  <a:solidFill>
                    <a:srgbClr val="000000"/>
                  </a:solidFill>
                </a:rPr>
                <a:t>er</a:t>
              </a:r>
              <a:r>
                <a:rPr lang="en-US" dirty="0" smtClean="0">
                  <a:solidFill>
                    <a:srgbClr val="000000"/>
                  </a:solidFill>
                </a:rPr>
                <a:t> en </a:t>
              </a:r>
              <a:r>
                <a:rPr lang="en-US" dirty="0" err="1" smtClean="0">
                  <a:solidFill>
                    <a:srgbClr val="000000"/>
                  </a:solidFill>
                </a:rPr>
                <a:t>kombination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af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tilegnet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viden</a:t>
              </a:r>
              <a:r>
                <a:rPr lang="en-US" dirty="0" smtClean="0">
                  <a:solidFill>
                    <a:srgbClr val="000000"/>
                  </a:solidFill>
                </a:rPr>
                <a:t>, </a:t>
              </a:r>
              <a:r>
                <a:rPr lang="en-US" dirty="0" err="1" smtClean="0">
                  <a:solidFill>
                    <a:srgbClr val="000000"/>
                  </a:solidFill>
                </a:rPr>
                <a:t>evner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og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udført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adfærd</a:t>
              </a:r>
              <a:r>
                <a:rPr lang="en-US" dirty="0" smtClean="0">
                  <a:solidFill>
                    <a:srgbClr val="000000"/>
                  </a:solidFill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en-US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endParaRPr lang="en-US" b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 smtClean="0">
                  <a:solidFill>
                    <a:srgbClr val="000000"/>
                  </a:solidFill>
                </a:rPr>
                <a:t>1.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Bevidst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kompetence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</a:p>
            <a:p>
              <a:pPr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00"/>
                  </a:solidFill>
                </a:rPr>
                <a:t>Koncentration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nødvendig</a:t>
              </a:r>
              <a:r>
                <a:rPr lang="en-US" dirty="0" smtClean="0">
                  <a:solidFill>
                    <a:srgbClr val="000000"/>
                  </a:solidFill>
                </a:rPr>
                <a:t>! </a:t>
              </a:r>
            </a:p>
            <a:p>
              <a:pPr>
                <a:spcBef>
                  <a:spcPct val="50000"/>
                </a:spcBef>
              </a:pPr>
              <a:endParaRPr lang="en-US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</a:rPr>
                <a:t>2.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Ubevidst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</a:rPr>
                <a:t>kompetence</a:t>
              </a:r>
              <a:r>
                <a:rPr lang="en-US" b="1" dirty="0" smtClean="0">
                  <a:solidFill>
                    <a:srgbClr val="000000"/>
                  </a:solidFill>
                </a:rPr>
                <a:t> </a:t>
              </a:r>
              <a:endParaRPr lang="en-US" b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Ingen </a:t>
              </a:r>
              <a:r>
                <a:rPr lang="en-US" dirty="0" err="1" smtClean="0">
                  <a:solidFill>
                    <a:srgbClr val="000000"/>
                  </a:solidFill>
                </a:rPr>
                <a:t>koncentration</a:t>
              </a:r>
              <a:r>
                <a:rPr lang="en-US" dirty="0" smtClean="0">
                  <a:solidFill>
                    <a:srgbClr val="000000"/>
                  </a:solidFill>
                </a:rPr>
                <a:t> - </a:t>
              </a:r>
              <a:r>
                <a:rPr lang="en-US" dirty="0" err="1" smtClean="0">
                  <a:solidFill>
                    <a:srgbClr val="000000"/>
                  </a:solidFill>
                </a:rPr>
                <a:t>det</a:t>
              </a:r>
              <a:r>
                <a:rPr lang="en-US" dirty="0" smtClean="0">
                  <a:solidFill>
                    <a:srgbClr val="000000"/>
                  </a:solidFill>
                </a:rPr>
                <a:t> “</a:t>
              </a:r>
              <a:r>
                <a:rPr lang="en-US" dirty="0" err="1" smtClean="0">
                  <a:solidFill>
                    <a:srgbClr val="000000"/>
                  </a:solidFill>
                </a:rPr>
                <a:t>virker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helt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naturligt</a:t>
              </a:r>
              <a:r>
                <a:rPr lang="en-US" dirty="0" smtClean="0">
                  <a:solidFill>
                    <a:srgbClr val="000000"/>
                  </a:solidFill>
                </a:rPr>
                <a:t>” 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4748559" y="908051"/>
              <a:ext cx="4279107" cy="144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err="1" smtClean="0">
                  <a:solidFill>
                    <a:srgbClr val="000000"/>
                  </a:solidFill>
                </a:rPr>
                <a:t>Personlige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1800" b="1" dirty="0" err="1" smtClean="0">
                  <a:solidFill>
                    <a:srgbClr val="000000"/>
                  </a:solidFill>
                </a:rPr>
                <a:t>kompetencer</a:t>
              </a:r>
              <a:r>
                <a:rPr lang="en-US" sz="1800" b="1" dirty="0" smtClean="0">
                  <a:solidFill>
                    <a:srgbClr val="000000"/>
                  </a:solidFill>
                </a:rPr>
                <a:t>/</a:t>
              </a:r>
              <a:r>
                <a:rPr lang="en-US" sz="1800" b="1" dirty="0" err="1" smtClean="0">
                  <a:solidFill>
                    <a:srgbClr val="000000"/>
                  </a:solidFill>
                </a:rPr>
                <a:t>egenskaber</a:t>
              </a:r>
              <a:endParaRPr lang="en-US" sz="1800" b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De </a:t>
              </a:r>
              <a:r>
                <a:rPr lang="en-US" dirty="0" err="1" smtClean="0">
                  <a:solidFill>
                    <a:srgbClr val="000000"/>
                  </a:solidFill>
                </a:rPr>
                <a:t>personlige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egenskaber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har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indflydelse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på</a:t>
              </a:r>
              <a:r>
                <a:rPr lang="en-US" dirty="0" smtClean="0">
                  <a:solidFill>
                    <a:srgbClr val="000000"/>
                  </a:solidFill>
                </a:rPr>
                <a:t>, </a:t>
              </a:r>
              <a:r>
                <a:rPr lang="en-US" dirty="0" err="1" smtClean="0">
                  <a:solidFill>
                    <a:srgbClr val="000000"/>
                  </a:solidFill>
                </a:rPr>
                <a:t>hvordan</a:t>
              </a:r>
              <a:r>
                <a:rPr lang="en-US" dirty="0" smtClean="0">
                  <a:solidFill>
                    <a:srgbClr val="000000"/>
                  </a:solidFill>
                </a:rPr>
                <a:t> vi </a:t>
              </a:r>
              <a:r>
                <a:rPr lang="en-US" dirty="0" err="1" smtClean="0">
                  <a:solidFill>
                    <a:srgbClr val="000000"/>
                  </a:solidFill>
                </a:rPr>
                <a:t>hver</a:t>
              </a:r>
              <a:r>
                <a:rPr lang="en-US" dirty="0" smtClean="0">
                  <a:solidFill>
                    <a:srgbClr val="000000"/>
                  </a:solidFill>
                </a:rPr>
                <a:t> tackler </a:t>
              </a:r>
              <a:r>
                <a:rPr lang="en-US" dirty="0" err="1" smtClean="0">
                  <a:solidFill>
                    <a:srgbClr val="000000"/>
                  </a:solidFill>
                </a:rPr>
                <a:t>en</a:t>
              </a:r>
              <a:r>
                <a:rPr lang="en-US" dirty="0" smtClean="0">
                  <a:solidFill>
                    <a:srgbClr val="000000"/>
                  </a:solidFill>
                </a:rPr>
                <a:t> situation, </a:t>
              </a:r>
              <a:r>
                <a:rPr lang="en-US" dirty="0" err="1" smtClean="0">
                  <a:solidFill>
                    <a:srgbClr val="000000"/>
                  </a:solidFill>
                </a:rPr>
                <a:t>udfører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opgaver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og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kommunikerer</a:t>
              </a:r>
              <a:r>
                <a:rPr lang="en-US" dirty="0" smtClean="0">
                  <a:solidFill>
                    <a:srgbClr val="000000"/>
                  </a:solidFill>
                </a:rPr>
                <a:t>.</a:t>
              </a:r>
            </a:p>
            <a:p>
              <a:pPr>
                <a:spcBef>
                  <a:spcPct val="50000"/>
                </a:spcBef>
              </a:pPr>
              <a:endParaRPr lang="en-US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323850" y="908051"/>
              <a:ext cx="4032126" cy="1573434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4716016" y="908051"/>
              <a:ext cx="4248596" cy="1573434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2" name="Rektangel 1"/>
            <p:cNvSpPr/>
            <p:nvPr/>
          </p:nvSpPr>
          <p:spPr>
            <a:xfrm>
              <a:off x="4748559" y="2852935"/>
              <a:ext cx="4572000" cy="9541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spcBef>
                  <a:spcPct val="50000"/>
                </a:spcBef>
              </a:pPr>
              <a:r>
                <a:rPr lang="en-US" b="1" u="sng" dirty="0" err="1">
                  <a:solidFill>
                    <a:srgbClr val="000000"/>
                  </a:solidFill>
                </a:rPr>
                <a:t>Eksempler</a:t>
              </a:r>
              <a:endParaRPr lang="en-US" b="1" u="sng" dirty="0">
                <a:solidFill>
                  <a:srgbClr val="000000"/>
                </a:solidFill>
              </a:endParaRPr>
            </a:p>
            <a:p>
              <a:pPr lvl="0"/>
              <a:endParaRPr lang="da-DK" b="1" dirty="0">
                <a:solidFill>
                  <a:srgbClr val="000000"/>
                </a:solidFill>
              </a:endParaRPr>
            </a:p>
            <a:p>
              <a:pPr lvl="0"/>
              <a:r>
                <a:rPr lang="da-DK" dirty="0">
                  <a:solidFill>
                    <a:srgbClr val="000000"/>
                  </a:solidFill>
                </a:rPr>
                <a:t>Samarbejdsvillig, troværdig, fleksibel, serviceminded, ansvarlig, engageret, initiativrig, stabil, …</a:t>
              </a:r>
              <a:r>
                <a:rPr lang="da-DK" dirty="0" err="1">
                  <a:solidFill>
                    <a:srgbClr val="000000"/>
                  </a:solidFill>
                </a:rPr>
                <a:t>o.s.v</a:t>
              </a:r>
              <a:r>
                <a:rPr lang="da-DK" dirty="0">
                  <a:solidFill>
                    <a:srgbClr val="000000"/>
                  </a:solidFill>
                </a:rPr>
                <a:t>.</a:t>
              </a:r>
              <a:r>
                <a:rPr lang="en-US" dirty="0">
                  <a:solidFill>
                    <a:srgbClr val="000000"/>
                  </a:solidFill>
                </a:rPr>
                <a:t> 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grpSp>
          <p:nvGrpSpPr>
            <p:cNvPr id="34" name="Gruppe 33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35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6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38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08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0" y="135160"/>
            <a:ext cx="9215438" cy="6753003"/>
            <a:chOff x="0" y="135160"/>
            <a:chExt cx="9215438" cy="6753003"/>
          </a:xfrm>
        </p:grpSpPr>
        <p:grpSp>
          <p:nvGrpSpPr>
            <p:cNvPr id="4" name="Gruppe 3"/>
            <p:cNvGrpSpPr/>
            <p:nvPr/>
          </p:nvGrpSpPr>
          <p:grpSpPr>
            <a:xfrm>
              <a:off x="0" y="135160"/>
              <a:ext cx="9215438" cy="6753003"/>
              <a:chOff x="0" y="135160"/>
              <a:chExt cx="9215438" cy="6753003"/>
            </a:xfrm>
          </p:grpSpPr>
          <p:sp>
            <p:nvSpPr>
              <p:cNvPr id="22531" name="Text Box 3"/>
              <p:cNvSpPr txBox="1">
                <a:spLocks noChangeArrowheads="1"/>
              </p:cNvSpPr>
              <p:nvPr/>
            </p:nvSpPr>
            <p:spPr bwMode="auto">
              <a:xfrm>
                <a:off x="4211638" y="6165850"/>
                <a:ext cx="201612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da-DK"/>
              </a:p>
            </p:txBody>
          </p:sp>
          <p:pic>
            <p:nvPicPr>
              <p:cNvPr id="1433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03" y="692695"/>
                <a:ext cx="4936793" cy="49882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Tekstboks 2"/>
              <p:cNvSpPr txBox="1"/>
              <p:nvPr/>
            </p:nvSpPr>
            <p:spPr>
              <a:xfrm>
                <a:off x="1691679" y="5782591"/>
                <a:ext cx="72925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a-DK" b="1" dirty="0" smtClean="0"/>
                  <a:t>Vi kan ikke redde hele verden, men vi kan hver især gøre lille og ofte vigtig forskel </a:t>
                </a:r>
                <a:endParaRPr lang="da-DK" b="1" dirty="0"/>
              </a:p>
            </p:txBody>
          </p:sp>
          <p:sp>
            <p:nvSpPr>
              <p:cNvPr id="11" name="Tekstboks 10"/>
              <p:cNvSpPr txBox="1"/>
              <p:nvPr/>
            </p:nvSpPr>
            <p:spPr>
              <a:xfrm>
                <a:off x="251520" y="135160"/>
                <a:ext cx="698477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a-DK" sz="2400" b="1" dirty="0" smtClean="0"/>
                  <a:t>Min holdning: </a:t>
                </a:r>
                <a:r>
                  <a:rPr lang="da-DK" sz="2400" b="1" i="1" dirty="0" smtClean="0"/>
                  <a:t>”Jeg kan ikke have det!!!”</a:t>
                </a:r>
                <a:endParaRPr lang="da-DK" sz="2400" b="1" i="1" dirty="0"/>
              </a:p>
            </p:txBody>
          </p:sp>
          <p:grpSp>
            <p:nvGrpSpPr>
              <p:cNvPr id="10" name="Gruppe 9"/>
              <p:cNvGrpSpPr/>
              <p:nvPr/>
            </p:nvGrpSpPr>
            <p:grpSpPr>
              <a:xfrm>
                <a:off x="0" y="5637213"/>
                <a:ext cx="9215438" cy="1250950"/>
                <a:chOff x="0" y="5637213"/>
                <a:chExt cx="9215438" cy="1250950"/>
              </a:xfrm>
            </p:grpSpPr>
            <p:pic>
              <p:nvPicPr>
                <p:cNvPr id="14" name="Picture 5" descr="david-profile-4b-light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107498" y="5637213"/>
                  <a:ext cx="595275" cy="6747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5" name="Rectangle 2"/>
                <p:cNvSpPr>
                  <a:spLocks noChangeArrowheads="1"/>
                </p:cNvSpPr>
                <p:nvPr/>
              </p:nvSpPr>
              <p:spPr bwMode="auto">
                <a:xfrm>
                  <a:off x="0" y="6262638"/>
                  <a:ext cx="9143434" cy="406432"/>
                </a:xfrm>
                <a:prstGeom prst="rect">
                  <a:avLst/>
                </a:prstGeom>
                <a:solidFill>
                  <a:srgbClr val="00CC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Tekstboks 48"/>
                <p:cNvSpPr txBox="1">
                  <a:spLocks noChangeArrowheads="1"/>
                </p:cNvSpPr>
                <p:nvPr/>
              </p:nvSpPr>
              <p:spPr bwMode="auto">
                <a:xfrm>
                  <a:off x="7883880" y="6669071"/>
                  <a:ext cx="1331558" cy="2190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da-DK" sz="800" b="1">
                      <a:solidFill>
                        <a:srgbClr val="000000"/>
                      </a:solidFill>
                    </a:rPr>
                    <a:t>WWW.NEWLIVES.DK</a:t>
                  </a:r>
                </a:p>
              </p:txBody>
            </p:sp>
            <p:sp>
              <p:nvSpPr>
                <p:cNvPr id="1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318845" y="6311965"/>
                  <a:ext cx="2665412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r">
                    <a:spcBef>
                      <a:spcPct val="50000"/>
                    </a:spcBef>
                  </a:pPr>
                  <a:r>
                    <a:rPr lang="da-DK" b="1" dirty="0" err="1">
                      <a:solidFill>
                        <a:schemeClr val="bg1"/>
                      </a:solidFill>
                    </a:rPr>
                    <a:t>I</a:t>
                  </a:r>
                  <a:r>
                    <a:rPr lang="da-DK" b="1" dirty="0" err="1" smtClean="0">
                      <a:solidFill>
                        <a:schemeClr val="bg1"/>
                      </a:solidFill>
                    </a:rPr>
                    <a:t>nspiring</a:t>
                  </a:r>
                  <a:r>
                    <a:rPr lang="da-DK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da-DK" b="1" dirty="0" err="1">
                      <a:solidFill>
                        <a:schemeClr val="bg1"/>
                      </a:solidFill>
                    </a:rPr>
                    <a:t>your</a:t>
                  </a:r>
                  <a:r>
                    <a:rPr lang="da-DK" b="1" dirty="0">
                      <a:solidFill>
                        <a:schemeClr val="bg1"/>
                      </a:solidFill>
                    </a:rPr>
                    <a:t> future</a:t>
                  </a:r>
                </a:p>
              </p:txBody>
            </p:sp>
          </p:grpSp>
        </p:grpSp>
        <p:sp>
          <p:nvSpPr>
            <p:cNvPr id="5" name="Tekstboks 4"/>
            <p:cNvSpPr txBox="1"/>
            <p:nvPr/>
          </p:nvSpPr>
          <p:spPr>
            <a:xfrm>
              <a:off x="899592" y="5936480"/>
              <a:ext cx="158417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dirty="0" smtClean="0">
                  <a:hlinkClick r:id="rId4"/>
                </a:rPr>
                <a:t>Film: The </a:t>
              </a:r>
              <a:r>
                <a:rPr lang="da-DK" sz="800" dirty="0" err="1" smtClean="0">
                  <a:hlinkClick r:id="rId4"/>
                </a:rPr>
                <a:t>prostitute</a:t>
              </a:r>
              <a:endParaRPr lang="da-DK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3456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0" y="320612"/>
            <a:ext cx="9936088" cy="6537388"/>
            <a:chOff x="0" y="320612"/>
            <a:chExt cx="9936088" cy="6537388"/>
          </a:xfrm>
        </p:grpSpPr>
        <p:sp>
          <p:nvSpPr>
            <p:cNvPr id="27650" name="Rectangle 2"/>
            <p:cNvSpPr>
              <a:spLocks noChangeArrowheads="1"/>
            </p:cNvSpPr>
            <p:nvPr/>
          </p:nvSpPr>
          <p:spPr bwMode="auto">
            <a:xfrm>
              <a:off x="0" y="6092825"/>
              <a:ext cx="9144000" cy="504825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CC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a-DK" smtClean="0">
                <a:solidFill>
                  <a:srgbClr val="000000"/>
                </a:solidFill>
              </a:endParaRPr>
            </a:p>
          </p:txBody>
        </p:sp>
        <p:sp>
          <p:nvSpPr>
            <p:cNvPr id="27651" name="Text Box 3"/>
            <p:cNvSpPr txBox="1">
              <a:spLocks noChangeArrowheads="1"/>
            </p:cNvSpPr>
            <p:nvPr/>
          </p:nvSpPr>
          <p:spPr bwMode="auto">
            <a:xfrm>
              <a:off x="4211638" y="6165850"/>
              <a:ext cx="2016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da-DK" altLang="da-DK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7652" name="Text Box 4"/>
            <p:cNvSpPr txBox="1">
              <a:spLocks noChangeArrowheads="1"/>
            </p:cNvSpPr>
            <p:nvPr/>
          </p:nvSpPr>
          <p:spPr bwMode="auto">
            <a:xfrm>
              <a:off x="6478588" y="6165850"/>
              <a:ext cx="26654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altLang="da-DK" sz="1800" smtClean="0">
                  <a:solidFill>
                    <a:srgbClr val="FFFFFF"/>
                  </a:solidFill>
                </a:rPr>
                <a:t>Inspiring your future</a:t>
              </a:r>
            </a:p>
          </p:txBody>
        </p:sp>
        <p:pic>
          <p:nvPicPr>
            <p:cNvPr id="27653" name="Picture 5" descr="david-profile-4b-ligh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5516563"/>
              <a:ext cx="595312" cy="674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655" name="Rectangle 7"/>
            <p:cNvSpPr>
              <a:spLocks noChangeArrowheads="1"/>
            </p:cNvSpPr>
            <p:nvPr/>
          </p:nvSpPr>
          <p:spPr bwMode="auto">
            <a:xfrm>
              <a:off x="250824" y="320612"/>
              <a:ext cx="835342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altLang="da-DK" sz="2800" b="1" dirty="0" smtClean="0">
                  <a:solidFill>
                    <a:srgbClr val="000000"/>
                  </a:solidFill>
                  <a:latin typeface="Via Office" pitchFamily="34" charset="0"/>
                </a:rPr>
                <a:t>Hvad er min passion – i mit liv?</a:t>
              </a:r>
              <a:endParaRPr lang="da-DK" altLang="da-DK" sz="2800" dirty="0" smtClean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pic>
          <p:nvPicPr>
            <p:cNvPr id="27658" name="Picture 10" descr="do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268413"/>
              <a:ext cx="1439863" cy="1131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59" name="Picture 11" descr="businesswoman_-_angry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743200"/>
              <a:ext cx="1757362" cy="1279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660" name="Picture 12" descr="yoga_lady_clipar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4365625"/>
              <a:ext cx="1150937" cy="1260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1789482" y="1778222"/>
              <a:ext cx="4896519" cy="6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da-DK" dirty="0" smtClean="0">
                  <a:solidFill>
                    <a:srgbClr val="000000"/>
                  </a:solidFill>
                </a:rPr>
                <a:t>Vi har alle vore drømme om noget i vores liv.</a:t>
              </a:r>
              <a:endParaRPr lang="da-DK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2909736" y="3163698"/>
              <a:ext cx="620282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da-DK" dirty="0" smtClean="0">
                  <a:solidFill>
                    <a:srgbClr val="000000"/>
                  </a:solidFill>
                </a:rPr>
                <a:t>Dine værdier – hvad er vigtigt for dig i </a:t>
              </a:r>
              <a:r>
                <a:rPr lang="da-DK" u="sng" dirty="0" smtClean="0">
                  <a:solidFill>
                    <a:srgbClr val="000000"/>
                  </a:solidFill>
                </a:rPr>
                <a:t>privatlivet</a:t>
              </a:r>
              <a:r>
                <a:rPr lang="da-DK" dirty="0" smtClean="0">
                  <a:solidFill>
                    <a:srgbClr val="000000"/>
                  </a:solidFill>
                </a:rPr>
                <a:t>, i </a:t>
              </a:r>
              <a:r>
                <a:rPr lang="da-DK" u="sng" dirty="0" smtClean="0">
                  <a:solidFill>
                    <a:srgbClr val="000000"/>
                  </a:solidFill>
                </a:rPr>
                <a:t>joblivet </a:t>
              </a:r>
              <a:r>
                <a:rPr lang="da-DK" dirty="0" smtClean="0">
                  <a:solidFill>
                    <a:srgbClr val="000000"/>
                  </a:solidFill>
                </a:rPr>
                <a:t>og i </a:t>
              </a:r>
              <a:r>
                <a:rPr lang="da-DK" u="sng" dirty="0" smtClean="0">
                  <a:solidFill>
                    <a:srgbClr val="000000"/>
                  </a:solidFill>
                </a:rPr>
                <a:t>selve jobbet</a:t>
              </a:r>
              <a:r>
                <a:rPr lang="da-DK" dirty="0" smtClean="0">
                  <a:solidFill>
                    <a:srgbClr val="000000"/>
                  </a:solidFill>
                </a:rPr>
                <a:t>?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20"/>
            <p:cNvSpPr txBox="1">
              <a:spLocks noChangeArrowheads="1"/>
            </p:cNvSpPr>
            <p:nvPr/>
          </p:nvSpPr>
          <p:spPr bwMode="auto">
            <a:xfrm>
              <a:off x="3419872" y="4452417"/>
              <a:ext cx="5616624" cy="1169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For at </a:t>
              </a:r>
              <a:r>
                <a:rPr lang="en-US" dirty="0" err="1" smtClean="0">
                  <a:solidFill>
                    <a:srgbClr val="000000"/>
                  </a:solidFill>
                </a:rPr>
                <a:t>lykkes</a:t>
              </a:r>
              <a:r>
                <a:rPr lang="en-US" dirty="0" smtClean="0">
                  <a:solidFill>
                    <a:srgbClr val="000000"/>
                  </a:solidFill>
                </a:rPr>
                <a:t> med et </a:t>
              </a:r>
              <a:r>
                <a:rPr lang="en-US" dirty="0" err="1" smtClean="0">
                  <a:solidFill>
                    <a:srgbClr val="000000"/>
                  </a:solidFill>
                </a:rPr>
                <a:t>karriereskift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første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trin</a:t>
              </a:r>
              <a:r>
                <a:rPr lang="en-US" dirty="0" smtClean="0">
                  <a:solidFill>
                    <a:srgbClr val="000000"/>
                  </a:solidFill>
                </a:rPr>
                <a:t> at </a:t>
              </a:r>
              <a:r>
                <a:rPr lang="en-US" dirty="0" err="1" smtClean="0">
                  <a:solidFill>
                    <a:srgbClr val="000000"/>
                  </a:solidFill>
                </a:rPr>
                <a:t>blive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bevidst</a:t>
              </a:r>
              <a:r>
                <a:rPr lang="en-US" dirty="0" smtClean="0">
                  <a:solidFill>
                    <a:srgbClr val="000000"/>
                  </a:solidFill>
                </a:rPr>
                <a:t> om sit </a:t>
              </a:r>
              <a:r>
                <a:rPr lang="en-US" dirty="0" err="1" smtClean="0">
                  <a:solidFill>
                    <a:srgbClr val="000000"/>
                  </a:solidFill>
                </a:rPr>
                <a:t>potentiale</a:t>
              </a:r>
              <a:r>
                <a:rPr lang="en-US" dirty="0" smtClean="0">
                  <a:solidFill>
                    <a:srgbClr val="000000"/>
                  </a:solidFill>
                </a:rPr>
                <a:t>. </a:t>
              </a:r>
              <a:endParaRPr lang="en-US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Din </a:t>
              </a:r>
              <a:r>
                <a:rPr lang="en-US" dirty="0" err="1" smtClean="0">
                  <a:solidFill>
                    <a:srgbClr val="000000"/>
                  </a:solidFill>
                </a:rPr>
                <a:t>tro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på</a:t>
              </a:r>
              <a:r>
                <a:rPr lang="en-US" dirty="0" smtClean="0">
                  <a:solidFill>
                    <a:srgbClr val="000000"/>
                  </a:solidFill>
                </a:rPr>
                <a:t> dig </a:t>
              </a:r>
              <a:r>
                <a:rPr lang="en-US" dirty="0" err="1" smtClean="0">
                  <a:solidFill>
                    <a:srgbClr val="000000"/>
                  </a:solidFill>
                </a:rPr>
                <a:t>selv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bestemmer</a:t>
              </a:r>
              <a:r>
                <a:rPr lang="en-US" dirty="0" smtClean="0">
                  <a:solidFill>
                    <a:srgbClr val="000000"/>
                  </a:solidFill>
                </a:rPr>
                <a:t> din </a:t>
              </a:r>
              <a:r>
                <a:rPr lang="en-US" dirty="0" err="1" smtClean="0">
                  <a:solidFill>
                    <a:srgbClr val="000000"/>
                  </a:solidFill>
                </a:rPr>
                <a:t>adfærd</a:t>
              </a:r>
              <a:r>
                <a:rPr lang="en-US" dirty="0" smtClean="0">
                  <a:solidFill>
                    <a:srgbClr val="000000"/>
                  </a:solidFill>
                </a:rPr>
                <a:t>. </a:t>
              </a:r>
            </a:p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Din </a:t>
              </a:r>
              <a:r>
                <a:rPr lang="en-US" dirty="0" err="1" smtClean="0">
                  <a:solidFill>
                    <a:srgbClr val="000000"/>
                  </a:solidFill>
                </a:rPr>
                <a:t>adfærd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bestemmer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dit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resultat</a:t>
              </a:r>
              <a:r>
                <a:rPr lang="en-US" dirty="0" smtClean="0">
                  <a:solidFill>
                    <a:srgbClr val="000000"/>
                  </a:solidFill>
                </a:rPr>
                <a:t>. </a:t>
              </a:r>
              <a:endParaRPr lang="en-US" b="1" dirty="0" smtClean="0">
                <a:solidFill>
                  <a:srgbClr val="000000"/>
                </a:solidFill>
              </a:endParaRPr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7812360" y="6642556"/>
              <a:ext cx="212372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b="1" dirty="0" smtClean="0">
                  <a:solidFill>
                    <a:srgbClr val="000000"/>
                  </a:solidFill>
                </a:rPr>
                <a:t>WWW.NEWLIVES.DK</a:t>
              </a:r>
              <a:endParaRPr lang="da-DK" sz="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082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333375"/>
            <a:ext cx="9215438" cy="6554788"/>
            <a:chOff x="0" y="333375"/>
            <a:chExt cx="9215438" cy="6554788"/>
          </a:xfrm>
        </p:grpSpPr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4211638" y="6165850"/>
              <a:ext cx="2016125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da-DK" altLang="da-DK" sz="1800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50825" y="333375"/>
              <a:ext cx="669766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2400" b="1" dirty="0" smtClean="0">
                  <a:solidFill>
                    <a:srgbClr val="000000"/>
                  </a:solidFill>
                  <a:latin typeface="Via Office" pitchFamily="34" charset="0"/>
                </a:rPr>
                <a:t>Dit Talentkort </a:t>
              </a:r>
              <a:r>
                <a:rPr lang="da-DK" sz="2400" b="1" dirty="0">
                  <a:solidFill>
                    <a:srgbClr val="000000"/>
                  </a:solidFill>
                  <a:latin typeface="Via Office" pitchFamily="34" charset="0"/>
                </a:rPr>
                <a:t>– </a:t>
              </a:r>
              <a:r>
                <a:rPr lang="da-DK" sz="2400" b="1" dirty="0" smtClean="0">
                  <a:solidFill>
                    <a:srgbClr val="000000"/>
                  </a:solidFill>
                  <a:latin typeface="Via Office" pitchFamily="34" charset="0"/>
                </a:rPr>
                <a:t>et lille trin til refleksion</a:t>
              </a:r>
              <a:endParaRPr lang="da-DK" sz="2400" dirty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pic>
          <p:nvPicPr>
            <p:cNvPr id="23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2710" y="1792311"/>
              <a:ext cx="2160588" cy="2500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2710" y="1576411"/>
              <a:ext cx="2179638" cy="273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52710" y="1647849"/>
              <a:ext cx="2162175" cy="2663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6898" y="1576411"/>
              <a:ext cx="2232025" cy="273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3276898" y="1647849"/>
              <a:ext cx="2232025" cy="26638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grpSp>
          <p:nvGrpSpPr>
            <p:cNvPr id="2" name="Gruppe 1"/>
            <p:cNvGrpSpPr/>
            <p:nvPr/>
          </p:nvGrpSpPr>
          <p:grpSpPr>
            <a:xfrm>
              <a:off x="5853707" y="1647849"/>
              <a:ext cx="2798763" cy="2751137"/>
              <a:chOff x="6156325" y="2420938"/>
              <a:chExt cx="2798763" cy="2751137"/>
            </a:xfrm>
          </p:grpSpPr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rot="-1555494">
                <a:off x="6948488" y="3141663"/>
                <a:ext cx="1657350" cy="20304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29" name="Rectangle 15"/>
              <p:cNvSpPr>
                <a:spLocks noChangeArrowheads="1"/>
              </p:cNvSpPr>
              <p:nvPr/>
            </p:nvSpPr>
            <p:spPr bwMode="auto">
              <a:xfrm rot="-1553815">
                <a:off x="6948488" y="3213100"/>
                <a:ext cx="1657350" cy="194468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AutoShape 17"/>
              <p:cNvSpPr>
                <a:spLocks noChangeArrowheads="1"/>
              </p:cNvSpPr>
              <p:nvPr/>
            </p:nvSpPr>
            <p:spPr bwMode="auto">
              <a:xfrm rot="5400000">
                <a:off x="6624638" y="1952625"/>
                <a:ext cx="647700" cy="1584325"/>
              </a:xfrm>
              <a:custGeom>
                <a:avLst/>
                <a:gdLst>
                  <a:gd name="G0" fmla="+- 15126 0 0"/>
                  <a:gd name="G1" fmla="+- 2912 0 0"/>
                  <a:gd name="G2" fmla="+- 12158 0 2912"/>
                  <a:gd name="G3" fmla="+- G2 0 2912"/>
                  <a:gd name="G4" fmla="*/ G3 32768 32059"/>
                  <a:gd name="G5" fmla="*/ G4 1 2"/>
                  <a:gd name="G6" fmla="+- 21600 0 15126"/>
                  <a:gd name="G7" fmla="*/ G6 2912 6079"/>
                  <a:gd name="G8" fmla="+- G7 15126 0"/>
                  <a:gd name="T0" fmla="*/ 15126 w 21600"/>
                  <a:gd name="T1" fmla="*/ 0 h 21600"/>
                  <a:gd name="T2" fmla="*/ 15126 w 21600"/>
                  <a:gd name="T3" fmla="*/ 12158 h 21600"/>
                  <a:gd name="T4" fmla="*/ 3237 w 21600"/>
                  <a:gd name="T5" fmla="*/ 21600 h 21600"/>
                  <a:gd name="T6" fmla="*/ 21600 w 21600"/>
                  <a:gd name="T7" fmla="*/ 6079 h 21600"/>
                  <a:gd name="T8" fmla="*/ 17694720 60000 65536"/>
                  <a:gd name="T9" fmla="*/ 5898240 60000 65536"/>
                  <a:gd name="T10" fmla="*/ 5898240 60000 65536"/>
                  <a:gd name="T11" fmla="*/ 0 60000 65536"/>
                  <a:gd name="T12" fmla="*/ 12427 w 21600"/>
                  <a:gd name="T13" fmla="*/ G1 h 21600"/>
                  <a:gd name="T14" fmla="*/ G8 w 21600"/>
                  <a:gd name="T15" fmla="*/ G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21600" y="6079"/>
                    </a:moveTo>
                    <a:lnTo>
                      <a:pt x="15126" y="0"/>
                    </a:lnTo>
                    <a:lnTo>
                      <a:pt x="15126" y="2912"/>
                    </a:lnTo>
                    <a:lnTo>
                      <a:pt x="12427" y="2912"/>
                    </a:lnTo>
                    <a:cubicBezTo>
                      <a:pt x="5564" y="2912"/>
                      <a:pt x="0" y="7052"/>
                      <a:pt x="0" y="12158"/>
                    </a:cubicBezTo>
                    <a:lnTo>
                      <a:pt x="0" y="21600"/>
                    </a:lnTo>
                    <a:lnTo>
                      <a:pt x="6474" y="21600"/>
                    </a:lnTo>
                    <a:lnTo>
                      <a:pt x="6474" y="12158"/>
                    </a:lnTo>
                    <a:cubicBezTo>
                      <a:pt x="6474" y="10550"/>
                      <a:pt x="9139" y="9246"/>
                      <a:pt x="12427" y="9246"/>
                    </a:cubicBezTo>
                    <a:lnTo>
                      <a:pt x="15126" y="9246"/>
                    </a:lnTo>
                    <a:lnTo>
                      <a:pt x="15126" y="12158"/>
                    </a:lnTo>
                    <a:close/>
                  </a:path>
                </a:pathLst>
              </a:cu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xt Box 19"/>
              <p:cNvSpPr txBox="1">
                <a:spLocks noChangeArrowheads="1"/>
              </p:cNvSpPr>
              <p:nvPr/>
            </p:nvSpPr>
            <p:spPr bwMode="auto">
              <a:xfrm rot="-1541019">
                <a:off x="7159625" y="3268663"/>
                <a:ext cx="1370013" cy="45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sz="800" dirty="0">
                    <a:solidFill>
                      <a:srgbClr val="000000"/>
                    </a:solidFill>
                  </a:rPr>
                  <a:t>Sample 1.                       Sample 2                    Sample 3.</a:t>
                </a:r>
              </a:p>
            </p:txBody>
          </p:sp>
          <p:sp>
            <p:nvSpPr>
              <p:cNvPr id="32" name="Text Box 21"/>
              <p:cNvSpPr txBox="1">
                <a:spLocks noChangeArrowheads="1"/>
              </p:cNvSpPr>
              <p:nvPr/>
            </p:nvSpPr>
            <p:spPr bwMode="auto">
              <a:xfrm rot="-1591284">
                <a:off x="7375525" y="3773488"/>
                <a:ext cx="1441450" cy="45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sz="800">
                    <a:solidFill>
                      <a:srgbClr val="000000"/>
                    </a:solidFill>
                  </a:rPr>
                  <a:t>Sample A.                                                                                         Sample B.	           Sample C.</a:t>
                </a:r>
              </a:p>
            </p:txBody>
          </p:sp>
          <p:sp>
            <p:nvSpPr>
              <p:cNvPr id="33" name="Text Box 22"/>
              <p:cNvSpPr txBox="1">
                <a:spLocks noChangeArrowheads="1"/>
              </p:cNvSpPr>
              <p:nvPr/>
            </p:nvSpPr>
            <p:spPr bwMode="auto">
              <a:xfrm rot="-1538560">
                <a:off x="7662863" y="4259263"/>
                <a:ext cx="1292225" cy="4587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a-DK" sz="800">
                    <a:solidFill>
                      <a:srgbClr val="000000"/>
                    </a:solidFill>
                  </a:rPr>
                  <a:t>Sample X.                     Sample Y.                           Sample Z.</a:t>
                </a:r>
              </a:p>
            </p:txBody>
          </p:sp>
        </p:grp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323850" y="1052513"/>
              <a:ext cx="65822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600" b="1" dirty="0" smtClean="0">
                  <a:solidFill>
                    <a:srgbClr val="000000"/>
                  </a:solidFill>
                </a:rPr>
                <a:t>En lille opgave inden I tager hjem – udfyld venligst dette lille kort!</a:t>
              </a:r>
              <a:endParaRPr lang="da-DK" sz="1600" b="1" dirty="0">
                <a:solidFill>
                  <a:srgbClr val="000000"/>
                </a:solidFill>
              </a:endParaRPr>
            </a:p>
            <a:p>
              <a:pPr>
                <a:spcBef>
                  <a:spcPct val="50000"/>
                </a:spcBef>
              </a:pPr>
              <a:r>
                <a:rPr lang="da-DK" sz="1600" dirty="0">
                  <a:solidFill>
                    <a:srgbClr val="000000"/>
                  </a:solidFill>
                </a:rPr>
                <a:t>				</a:t>
              </a:r>
              <a:endParaRPr lang="da-DK" sz="1600" u="sng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831672" y="4797152"/>
              <a:ext cx="7856435" cy="1077218"/>
            </a:xfrm>
            <a:prstGeom prst="rect">
              <a:avLst/>
            </a:prstGeom>
            <a:noFill/>
            <a:ln w="28575">
              <a:solidFill>
                <a:srgbClr val="00CC00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1600" b="1" dirty="0" smtClean="0">
                  <a:solidFill>
                    <a:srgbClr val="000000"/>
                  </a:solidFill>
                  <a:latin typeface="Via Office" pitchFamily="34" charset="0"/>
                </a:rPr>
                <a:t>Tag kortet frem en anden gang og gentænk dig selv herfra.                                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da-DK" sz="1600" b="1" dirty="0" smtClean="0">
                  <a:solidFill>
                    <a:srgbClr val="000000"/>
                  </a:solidFill>
                  <a:latin typeface="Via Office" pitchFamily="34" charset="0"/>
                </a:rPr>
                <a:t>Måske du vil opleve, at der i dag blev sået et lille frø i dit </a:t>
              </a:r>
              <a:r>
                <a:rPr lang="da-DK" sz="1600" b="1" dirty="0" err="1" smtClean="0">
                  <a:solidFill>
                    <a:srgbClr val="000000"/>
                  </a:solidFill>
                  <a:latin typeface="Via Office" pitchFamily="34" charset="0"/>
                </a:rPr>
                <a:t>mindset</a:t>
              </a:r>
              <a:r>
                <a:rPr lang="da-DK" sz="1600" b="1" dirty="0" smtClean="0">
                  <a:solidFill>
                    <a:srgbClr val="000000"/>
                  </a:solidFill>
                  <a:latin typeface="Via Office" pitchFamily="34" charset="0"/>
                </a:rPr>
                <a:t>. </a:t>
              </a:r>
            </a:p>
            <a:p>
              <a:pPr marL="285750" indent="-285750" eaLnBrk="0" hangingPunct="0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da-DK" sz="1600" b="1" dirty="0" smtClean="0">
                  <a:solidFill>
                    <a:srgbClr val="000000"/>
                  </a:solidFill>
                  <a:latin typeface="Via Office" pitchFamily="34" charset="0"/>
                </a:rPr>
                <a:t>Små frø kan som bekendt blive til noget meget større!</a:t>
              </a:r>
              <a:endParaRPr lang="da-DK" sz="1600" dirty="0">
                <a:solidFill>
                  <a:srgbClr val="000000"/>
                </a:solidFill>
                <a:latin typeface="Via Office" pitchFamily="34" charset="0"/>
              </a:endParaRPr>
            </a:p>
          </p:txBody>
        </p:sp>
        <p:grpSp>
          <p:nvGrpSpPr>
            <p:cNvPr id="37" name="Gruppe 36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38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41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64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" name="Picture 20" descr="david-profile-4b-lig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103" y="1412776"/>
            <a:ext cx="2614612" cy="296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pe 18"/>
          <p:cNvGrpSpPr/>
          <p:nvPr/>
        </p:nvGrpSpPr>
        <p:grpSpPr>
          <a:xfrm>
            <a:off x="2923109" y="4509120"/>
            <a:ext cx="3060624" cy="864096"/>
            <a:chOff x="4607719" y="4149081"/>
            <a:chExt cx="3060624" cy="864096"/>
          </a:xfrm>
        </p:grpSpPr>
        <p:sp>
          <p:nvSpPr>
            <p:cNvPr id="20" name="Afrundet rektangel 19"/>
            <p:cNvSpPr/>
            <p:nvPr/>
          </p:nvSpPr>
          <p:spPr>
            <a:xfrm>
              <a:off x="4607719" y="4149081"/>
              <a:ext cx="2844601" cy="864096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4788023" y="4221088"/>
              <a:ext cx="28803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000" b="1" dirty="0" smtClean="0">
                  <a:solidFill>
                    <a:schemeClr val="bg1"/>
                  </a:solidFill>
                </a:rPr>
                <a:t>TAK FOR JERES OPMÆRKSOMHED!</a:t>
              </a:r>
              <a:endParaRPr lang="da-DK" sz="2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0" y="5637213"/>
            <a:ext cx="9215438" cy="1250950"/>
            <a:chOff x="0" y="5637213"/>
            <a:chExt cx="9215438" cy="1250950"/>
          </a:xfrm>
        </p:grpSpPr>
        <p:pic>
          <p:nvPicPr>
            <p:cNvPr id="13" name="Picture 5" descr="david-profile-4b-light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7498" y="5637213"/>
              <a:ext cx="595275" cy="674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2"/>
            <p:cNvSpPr>
              <a:spLocks noChangeArrowheads="1"/>
            </p:cNvSpPr>
            <p:nvPr/>
          </p:nvSpPr>
          <p:spPr bwMode="auto">
            <a:xfrm>
              <a:off x="0" y="6262638"/>
              <a:ext cx="9143434" cy="406432"/>
            </a:xfrm>
            <a:prstGeom prst="rect">
              <a:avLst/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>
                <a:solidFill>
                  <a:srgbClr val="000000"/>
                </a:solidFill>
              </a:endParaRPr>
            </a:p>
          </p:txBody>
        </p:sp>
        <p:sp>
          <p:nvSpPr>
            <p:cNvPr id="16" name="Tekstboks 48"/>
            <p:cNvSpPr txBox="1">
              <a:spLocks noChangeArrowheads="1"/>
            </p:cNvSpPr>
            <p:nvPr/>
          </p:nvSpPr>
          <p:spPr bwMode="auto">
            <a:xfrm>
              <a:off x="7883880" y="6669071"/>
              <a:ext cx="1331558" cy="2190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a-DK" sz="800" b="1">
                  <a:solidFill>
                    <a:srgbClr val="000000"/>
                  </a:solidFill>
                </a:rPr>
                <a:t>WWW.NEWLIVES.DK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6318845" y="6311965"/>
              <a:ext cx="26654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a-DK" b="1" dirty="0" err="1">
                  <a:solidFill>
                    <a:schemeClr val="bg1"/>
                  </a:solidFill>
                </a:rPr>
                <a:t>I</a:t>
              </a:r>
              <a:r>
                <a:rPr lang="da-DK" b="1" dirty="0" err="1" smtClean="0">
                  <a:solidFill>
                    <a:schemeClr val="bg1"/>
                  </a:solidFill>
                </a:rPr>
                <a:t>nspiring</a:t>
              </a:r>
              <a:r>
                <a:rPr lang="da-DK" b="1" dirty="0" smtClean="0">
                  <a:solidFill>
                    <a:schemeClr val="bg1"/>
                  </a:solidFill>
                </a:rPr>
                <a:t> </a:t>
              </a:r>
              <a:r>
                <a:rPr lang="da-DK" b="1" dirty="0" err="1">
                  <a:solidFill>
                    <a:schemeClr val="bg1"/>
                  </a:solidFill>
                </a:rPr>
                <a:t>your</a:t>
              </a:r>
              <a:r>
                <a:rPr lang="da-DK" b="1" dirty="0">
                  <a:solidFill>
                    <a:schemeClr val="bg1"/>
                  </a:solidFill>
                </a:rPr>
                <a:t>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751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44061" y="127777"/>
            <a:ext cx="9171377" cy="6760386"/>
            <a:chOff x="44061" y="127777"/>
            <a:chExt cx="9171377" cy="6760386"/>
          </a:xfrm>
        </p:grpSpPr>
        <p:pic>
          <p:nvPicPr>
            <p:cNvPr id="16" name="Billed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4" t="21841" r="6179"/>
            <a:stretch/>
          </p:blipFill>
          <p:spPr>
            <a:xfrm>
              <a:off x="2670348" y="2017322"/>
              <a:ext cx="3910807" cy="3686442"/>
            </a:xfrm>
            <a:prstGeom prst="rect">
              <a:avLst/>
            </a:prstGeom>
          </p:spPr>
        </p:pic>
        <p:sp>
          <p:nvSpPr>
            <p:cNvPr id="19" name="Rektangel 18"/>
            <p:cNvSpPr/>
            <p:nvPr/>
          </p:nvSpPr>
          <p:spPr>
            <a:xfrm>
              <a:off x="44061" y="1865512"/>
              <a:ext cx="4572000" cy="37548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a-DK" b="1" kern="0" dirty="0">
                  <a:solidFill>
                    <a:srgbClr val="000000"/>
                  </a:solidFill>
                </a:rPr>
                <a:t>Aktuelle jobs</a:t>
              </a:r>
              <a:r>
                <a:rPr lang="da-DK" b="1" kern="0" dirty="0" smtClean="0">
                  <a:solidFill>
                    <a:srgbClr val="000000"/>
                  </a:solidFill>
                </a:rPr>
                <a:t>:</a:t>
              </a:r>
            </a:p>
            <a:p>
              <a:endParaRPr lang="da-DK" b="1" kern="0" dirty="0">
                <a:solidFill>
                  <a:srgbClr val="000000"/>
                </a:solidFill>
              </a:endParaRPr>
            </a:p>
            <a:p>
              <a:r>
                <a:rPr lang="da-DK" kern="0" dirty="0">
                  <a:solidFill>
                    <a:srgbClr val="000000"/>
                  </a:solidFill>
                </a:rPr>
                <a:t>2011 - Militær, </a:t>
              </a:r>
              <a:r>
                <a:rPr lang="da-DK" dirty="0" smtClean="0">
                  <a:solidFill>
                    <a:srgbClr val="000000"/>
                  </a:solidFill>
                </a:rPr>
                <a:t>Materielstyrelse</a:t>
              </a:r>
            </a:p>
            <a:p>
              <a:endParaRPr lang="da-DK" kern="0" dirty="0">
                <a:solidFill>
                  <a:srgbClr val="000000"/>
                </a:solidFill>
              </a:endParaRPr>
            </a:p>
            <a:p>
              <a:r>
                <a:rPr lang="da-DK" b="1" dirty="0">
                  <a:solidFill>
                    <a:srgbClr val="000000"/>
                  </a:solidFill>
                </a:rPr>
                <a:t>Frivilligt arbejde</a:t>
              </a:r>
            </a:p>
            <a:p>
              <a:endParaRPr lang="da-DK" b="1" dirty="0">
                <a:solidFill>
                  <a:srgbClr val="000000"/>
                </a:solidFill>
              </a:endParaRPr>
            </a:p>
            <a:p>
              <a:r>
                <a:rPr lang="da-DK" dirty="0">
                  <a:solidFill>
                    <a:srgbClr val="000000"/>
                  </a:solidFill>
                </a:rPr>
                <a:t>2007 – </a:t>
              </a:r>
              <a:r>
                <a:rPr lang="da-DK" dirty="0" smtClean="0">
                  <a:solidFill>
                    <a:srgbClr val="000000"/>
                  </a:solidFill>
                </a:rPr>
                <a:t>Menneskehandel</a:t>
              </a:r>
              <a:r>
                <a:rPr lang="da-DK" kern="0" dirty="0">
                  <a:solidFill>
                    <a:srgbClr val="000000"/>
                  </a:solidFill>
                </a:rPr>
                <a:t>	</a:t>
              </a:r>
              <a:endParaRPr lang="da-DK" dirty="0" smtClean="0">
                <a:solidFill>
                  <a:srgbClr val="000000"/>
                </a:solidFill>
              </a:endParaRPr>
            </a:p>
            <a:p>
              <a:endParaRPr lang="da-DK" b="1" dirty="0" smtClean="0">
                <a:solidFill>
                  <a:srgbClr val="000000"/>
                </a:solidFill>
              </a:endParaRPr>
            </a:p>
            <a:p>
              <a:r>
                <a:rPr lang="da-DK" b="1" dirty="0" smtClean="0">
                  <a:solidFill>
                    <a:srgbClr val="000000"/>
                  </a:solidFill>
                </a:rPr>
                <a:t>Tidligere</a:t>
              </a:r>
              <a:r>
                <a:rPr lang="da-DK" b="1" dirty="0">
                  <a:solidFill>
                    <a:srgbClr val="000000"/>
                  </a:solidFill>
                </a:rPr>
                <a:t>: </a:t>
              </a:r>
              <a:endParaRPr lang="da-DK" b="1" dirty="0" smtClean="0">
                <a:solidFill>
                  <a:srgbClr val="000000"/>
                </a:solidFill>
              </a:endParaRPr>
            </a:p>
            <a:p>
              <a:endParaRPr lang="da-DK" b="1" dirty="0">
                <a:solidFill>
                  <a:srgbClr val="000000"/>
                </a:solidFill>
              </a:endParaRPr>
            </a:p>
            <a:p>
              <a:r>
                <a:rPr lang="da-DK" dirty="0">
                  <a:solidFill>
                    <a:srgbClr val="000000"/>
                  </a:solidFill>
                </a:rPr>
                <a:t>Militær, </a:t>
              </a:r>
              <a:r>
                <a:rPr lang="da-DK" dirty="0" smtClean="0">
                  <a:solidFill>
                    <a:srgbClr val="000000"/>
                  </a:solidFill>
                </a:rPr>
                <a:t>Efterretningstjeneste</a:t>
              </a:r>
              <a:r>
                <a:rPr lang="da-DK" dirty="0">
                  <a:solidFill>
                    <a:srgbClr val="000000"/>
                  </a:solidFill>
                </a:rPr>
                <a:t>	                                                                                                                                           Militær, </a:t>
              </a:r>
              <a:r>
                <a:rPr lang="da-DK" dirty="0" smtClean="0">
                  <a:solidFill>
                    <a:srgbClr val="000000"/>
                  </a:solidFill>
                </a:rPr>
                <a:t>Materieltjeneste </a:t>
              </a:r>
              <a:r>
                <a:rPr lang="da-DK" dirty="0">
                  <a:solidFill>
                    <a:srgbClr val="000000"/>
                  </a:solidFill>
                </a:rPr>
                <a:t>		</a:t>
              </a:r>
              <a:r>
                <a:rPr lang="da-DK" dirty="0" smtClean="0">
                  <a:solidFill>
                    <a:srgbClr val="000000"/>
                  </a:solidFill>
                </a:rPr>
                <a:t>                  Togbranche</a:t>
              </a:r>
              <a:r>
                <a:rPr lang="da-DK" dirty="0">
                  <a:solidFill>
                    <a:srgbClr val="000000"/>
                  </a:solidFill>
                </a:rPr>
                <a:t>			</a:t>
              </a:r>
              <a:r>
                <a:rPr lang="da-DK" dirty="0" smtClean="0">
                  <a:solidFill>
                    <a:srgbClr val="000000"/>
                  </a:solidFill>
                </a:rPr>
                <a:t>                                                                                                                                 Industriel </a:t>
              </a:r>
              <a:r>
                <a:rPr lang="da-DK" dirty="0">
                  <a:solidFill>
                    <a:srgbClr val="000000"/>
                  </a:solidFill>
                </a:rPr>
                <a:t>design			</a:t>
              </a:r>
            </a:p>
            <a:p>
              <a:r>
                <a:rPr lang="da-DK" dirty="0" smtClean="0">
                  <a:solidFill>
                    <a:srgbClr val="000000"/>
                  </a:solidFill>
                </a:rPr>
                <a:t>Medical</a:t>
              </a:r>
              <a:r>
                <a:rPr lang="da-DK" dirty="0">
                  <a:solidFill>
                    <a:srgbClr val="000000"/>
                  </a:solidFill>
                </a:rPr>
                <a:t>				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Miljø &amp; </a:t>
              </a:r>
              <a:r>
                <a:rPr lang="da-DK" dirty="0" smtClean="0">
                  <a:solidFill>
                    <a:srgbClr val="000000"/>
                  </a:solidFill>
                </a:rPr>
                <a:t>affald</a:t>
              </a:r>
              <a:r>
                <a:rPr lang="da-DK" dirty="0">
                  <a:solidFill>
                    <a:srgbClr val="000000"/>
                  </a:solidFill>
                </a:rPr>
                <a:t>			                             </a:t>
              </a:r>
              <a:r>
                <a:rPr lang="da-DK" dirty="0" smtClean="0">
                  <a:solidFill>
                    <a:srgbClr val="000000"/>
                  </a:solidFill>
                </a:rPr>
                <a:t>Legetøj</a:t>
              </a:r>
            </a:p>
          </p:txBody>
        </p:sp>
        <p:sp>
          <p:nvSpPr>
            <p:cNvPr id="20" name="Rektangel 19"/>
            <p:cNvSpPr/>
            <p:nvPr/>
          </p:nvSpPr>
          <p:spPr>
            <a:xfrm>
              <a:off x="6624860" y="1948890"/>
              <a:ext cx="2465388" cy="39703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a-DK" b="1" kern="0" dirty="0" smtClean="0">
                  <a:solidFill>
                    <a:srgbClr val="000000"/>
                  </a:solidFill>
                </a:rPr>
                <a:t>Uddannelse:</a:t>
              </a:r>
            </a:p>
            <a:p>
              <a:pPr>
                <a:defRPr/>
              </a:pPr>
              <a:endParaRPr lang="da-DK" kern="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da-DK" kern="0" dirty="0">
                  <a:solidFill>
                    <a:srgbClr val="000000"/>
                  </a:solidFill>
                </a:rPr>
                <a:t>MBA, Fransk, </a:t>
              </a:r>
              <a:r>
                <a:rPr lang="da-DK" kern="0" dirty="0" smtClean="0">
                  <a:solidFill>
                    <a:srgbClr val="000000"/>
                  </a:solidFill>
                </a:rPr>
                <a:t>akkrediteret</a:t>
              </a:r>
              <a:endParaRPr lang="da-DK" kern="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da-DK" kern="0" dirty="0">
                  <a:solidFill>
                    <a:srgbClr val="000000"/>
                  </a:solidFill>
                </a:rPr>
                <a:t>HD(L) </a:t>
              </a:r>
              <a:r>
                <a:rPr lang="da-DK" kern="0" dirty="0" smtClean="0">
                  <a:solidFill>
                    <a:srgbClr val="000000"/>
                  </a:solidFill>
                </a:rPr>
                <a:t>fra CBS </a:t>
              </a:r>
              <a:endParaRPr lang="da-DK" kern="0" dirty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da-DK" kern="0" dirty="0">
                  <a:solidFill>
                    <a:srgbClr val="000000"/>
                  </a:solidFill>
                </a:rPr>
                <a:t>Merkonom i Indkøb</a:t>
              </a:r>
            </a:p>
            <a:p>
              <a:pPr>
                <a:defRPr/>
              </a:pPr>
              <a:r>
                <a:rPr lang="da-DK" kern="0" dirty="0">
                  <a:solidFill>
                    <a:srgbClr val="000000"/>
                  </a:solidFill>
                </a:rPr>
                <a:t>Merkonom i Markedsføring</a:t>
              </a:r>
            </a:p>
            <a:p>
              <a:pPr>
                <a:defRPr/>
              </a:pPr>
              <a:r>
                <a:rPr lang="da-DK" kern="0" dirty="0" err="1">
                  <a:solidFill>
                    <a:srgbClr val="000000"/>
                  </a:solidFill>
                </a:rPr>
                <a:t>Examineret</a:t>
              </a:r>
              <a:r>
                <a:rPr lang="da-DK" kern="0" dirty="0">
                  <a:solidFill>
                    <a:srgbClr val="000000"/>
                  </a:solidFill>
                </a:rPr>
                <a:t> Projektleder</a:t>
              </a:r>
            </a:p>
            <a:p>
              <a:pPr>
                <a:defRPr/>
              </a:pPr>
              <a:r>
                <a:rPr lang="da-DK" kern="0" dirty="0">
                  <a:solidFill>
                    <a:srgbClr val="000000"/>
                  </a:solidFill>
                </a:rPr>
                <a:t>Coaching </a:t>
              </a:r>
              <a:r>
                <a:rPr lang="da-DK" kern="0" dirty="0" smtClean="0">
                  <a:solidFill>
                    <a:srgbClr val="000000"/>
                  </a:solidFill>
                </a:rPr>
                <a:t>Diplom</a:t>
              </a:r>
            </a:p>
            <a:p>
              <a:pPr>
                <a:defRPr/>
              </a:pPr>
              <a:endParaRPr lang="da-DK" b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da-DK" b="1" kern="0" dirty="0" smtClean="0">
                  <a:solidFill>
                    <a:srgbClr val="000000"/>
                  </a:solidFill>
                </a:rPr>
                <a:t>Privat:</a:t>
              </a:r>
            </a:p>
            <a:p>
              <a:pPr>
                <a:defRPr/>
              </a:pPr>
              <a:endParaRPr lang="da-DK" b="1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r>
                <a:rPr lang="da-DK" kern="0" dirty="0" smtClean="0">
                  <a:solidFill>
                    <a:srgbClr val="000000"/>
                  </a:solidFill>
                </a:rPr>
                <a:t>Kæreste</a:t>
              </a:r>
            </a:p>
            <a:p>
              <a:pPr>
                <a:defRPr/>
              </a:pPr>
              <a:r>
                <a:rPr lang="da-DK" kern="0" dirty="0" smtClean="0">
                  <a:solidFill>
                    <a:srgbClr val="000000"/>
                  </a:solidFill>
                </a:rPr>
                <a:t>To voksne børn</a:t>
              </a:r>
            </a:p>
            <a:p>
              <a:pPr>
                <a:defRPr/>
              </a:pPr>
              <a:r>
                <a:rPr lang="da-DK" kern="0" dirty="0" smtClean="0">
                  <a:solidFill>
                    <a:srgbClr val="000000"/>
                  </a:solidFill>
                </a:rPr>
                <a:t>To børnebørn</a:t>
              </a:r>
              <a:endParaRPr lang="da-DK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da-DK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da-DK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da-DK" kern="0" dirty="0" smtClean="0">
                <a:solidFill>
                  <a:srgbClr val="000000"/>
                </a:solidFill>
              </a:endParaRPr>
            </a:p>
            <a:p>
              <a:pPr>
                <a:defRPr/>
              </a:pPr>
              <a:endParaRPr lang="da-DK" kern="0" dirty="0">
                <a:solidFill>
                  <a:srgbClr val="000000"/>
                </a:solidFill>
              </a:endParaRPr>
            </a:p>
          </p:txBody>
        </p:sp>
        <p:grpSp>
          <p:nvGrpSpPr>
            <p:cNvPr id="21" name="Gruppe 20"/>
            <p:cNvGrpSpPr/>
            <p:nvPr/>
          </p:nvGrpSpPr>
          <p:grpSpPr>
            <a:xfrm>
              <a:off x="1019740" y="703328"/>
              <a:ext cx="7112059" cy="1119464"/>
              <a:chOff x="971600" y="1196752"/>
              <a:chExt cx="7565623" cy="1450468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1268760"/>
                <a:ext cx="2005584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2626" y="1268760"/>
                <a:ext cx="2001032" cy="1333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3659" y="1268760"/>
                <a:ext cx="2190630" cy="1324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Billed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344" y="1196752"/>
                <a:ext cx="868879" cy="1450468"/>
              </a:xfrm>
              <a:prstGeom prst="rect">
                <a:avLst/>
              </a:prstGeom>
            </p:spPr>
          </p:pic>
        </p:grpSp>
        <p:sp>
          <p:nvSpPr>
            <p:cNvPr id="26" name="Tekstboks 25"/>
            <p:cNvSpPr txBox="1"/>
            <p:nvPr/>
          </p:nvSpPr>
          <p:spPr>
            <a:xfrm>
              <a:off x="167184" y="127777"/>
              <a:ext cx="73287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2400" b="1" dirty="0" smtClean="0">
                  <a:solidFill>
                    <a:srgbClr val="000000"/>
                  </a:solidFill>
                </a:rPr>
                <a:t>Jakob Johannes Rønberg, 57 år.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grpSp>
          <p:nvGrpSpPr>
            <p:cNvPr id="18" name="Gruppe 44"/>
            <p:cNvGrpSpPr>
              <a:grpSpLocks/>
            </p:cNvGrpSpPr>
            <p:nvPr/>
          </p:nvGrpSpPr>
          <p:grpSpPr bwMode="auto">
            <a:xfrm>
              <a:off x="54034" y="5637213"/>
              <a:ext cx="9161404" cy="1250950"/>
              <a:chOff x="54037" y="5637409"/>
              <a:chExt cx="9161971" cy="1250851"/>
            </a:xfrm>
          </p:grpSpPr>
          <p:pic>
            <p:nvPicPr>
              <p:cNvPr id="2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505" y="5637409"/>
                <a:ext cx="595312" cy="674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" name="Rectangle 2"/>
              <p:cNvSpPr>
                <a:spLocks noChangeArrowheads="1"/>
              </p:cNvSpPr>
              <p:nvPr/>
            </p:nvSpPr>
            <p:spPr bwMode="auto">
              <a:xfrm>
                <a:off x="54037" y="6262785"/>
                <a:ext cx="9144000" cy="406400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Tekstboks 48"/>
              <p:cNvSpPr txBox="1">
                <a:spLocks noChangeArrowheads="1"/>
              </p:cNvSpPr>
              <p:nvPr/>
            </p:nvSpPr>
            <p:spPr bwMode="auto">
              <a:xfrm>
                <a:off x="7884368" y="6669185"/>
                <a:ext cx="1331640" cy="2190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</p:grpSp>
        <p:sp>
          <p:nvSpPr>
            <p:cNvPr id="2" name="Tekstboks 1"/>
            <p:cNvSpPr txBox="1"/>
            <p:nvPr/>
          </p:nvSpPr>
          <p:spPr>
            <a:xfrm>
              <a:off x="3257599" y="5757560"/>
              <a:ext cx="27363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Kontakt: jakob@newlives.dk</a:t>
              </a:r>
              <a:endParaRPr lang="da-DK" dirty="0"/>
            </a:p>
          </p:txBody>
        </p:sp>
        <p:sp>
          <p:nvSpPr>
            <p:cNvPr id="32" name="Text Box 4"/>
            <p:cNvSpPr txBox="1">
              <a:spLocks noChangeArrowheads="1"/>
            </p:cNvSpPr>
            <p:nvPr/>
          </p:nvSpPr>
          <p:spPr bwMode="auto">
            <a:xfrm>
              <a:off x="6318845" y="6311965"/>
              <a:ext cx="266541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da-DK" b="1" dirty="0" err="1">
                  <a:solidFill>
                    <a:schemeClr val="bg1"/>
                  </a:solidFill>
                </a:rPr>
                <a:t>I</a:t>
              </a:r>
              <a:r>
                <a:rPr lang="da-DK" b="1" dirty="0" err="1" smtClean="0">
                  <a:solidFill>
                    <a:schemeClr val="bg1"/>
                  </a:solidFill>
                </a:rPr>
                <a:t>nspiring</a:t>
              </a:r>
              <a:r>
                <a:rPr lang="da-DK" b="1" dirty="0" smtClean="0">
                  <a:solidFill>
                    <a:schemeClr val="bg1"/>
                  </a:solidFill>
                </a:rPr>
                <a:t> </a:t>
              </a:r>
              <a:r>
                <a:rPr lang="da-DK" b="1" dirty="0" err="1">
                  <a:solidFill>
                    <a:schemeClr val="bg1"/>
                  </a:solidFill>
                </a:rPr>
                <a:t>your</a:t>
              </a:r>
              <a:r>
                <a:rPr lang="da-DK" b="1" dirty="0">
                  <a:solidFill>
                    <a:schemeClr val="bg1"/>
                  </a:solidFill>
                </a:rPr>
                <a:t> 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321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/>
        </p:nvGrpSpPr>
        <p:grpSpPr>
          <a:xfrm>
            <a:off x="0" y="358610"/>
            <a:ext cx="9550400" cy="6529553"/>
            <a:chOff x="0" y="358610"/>
            <a:chExt cx="9550400" cy="6529553"/>
          </a:xfrm>
        </p:grpSpPr>
        <p:grpSp>
          <p:nvGrpSpPr>
            <p:cNvPr id="2" name="Gruppe 1"/>
            <p:cNvGrpSpPr/>
            <p:nvPr/>
          </p:nvGrpSpPr>
          <p:grpSpPr>
            <a:xfrm>
              <a:off x="4716016" y="3047997"/>
              <a:ext cx="4834384" cy="3460593"/>
              <a:chOff x="4716016" y="1823120"/>
              <a:chExt cx="4834384" cy="3460593"/>
            </a:xfrm>
          </p:grpSpPr>
          <p:grpSp>
            <p:nvGrpSpPr>
              <p:cNvPr id="13" name="Gruppe 12"/>
              <p:cNvGrpSpPr/>
              <p:nvPr/>
            </p:nvGrpSpPr>
            <p:grpSpPr>
              <a:xfrm>
                <a:off x="4978400" y="2169200"/>
                <a:ext cx="4572000" cy="3114513"/>
                <a:chOff x="5285381" y="3418050"/>
                <a:chExt cx="4572000" cy="3114513"/>
              </a:xfrm>
            </p:grpSpPr>
            <p:sp>
              <p:nvSpPr>
                <p:cNvPr id="3482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478588" y="6165850"/>
                  <a:ext cx="2665412" cy="3667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da-DK" altLang="da-DK" sz="1800" smtClean="0">
                      <a:solidFill>
                        <a:srgbClr val="FFFFFF"/>
                      </a:solidFill>
                    </a:rPr>
                    <a:t>Inspiring your future</a:t>
                  </a:r>
                </a:p>
              </p:txBody>
            </p:sp>
            <p:pic>
              <p:nvPicPr>
                <p:cNvPr id="6153" name="Picture 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94670" y="3425095"/>
                  <a:ext cx="776288" cy="6907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4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9881" y="4620240"/>
                  <a:ext cx="776288" cy="69076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5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46056" y="3418050"/>
                  <a:ext cx="776288" cy="704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6" name="Picture 1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732240" y="4620240"/>
                  <a:ext cx="776288" cy="7048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" name="Rektangel 8"/>
                <p:cNvSpPr/>
                <p:nvPr/>
              </p:nvSpPr>
              <p:spPr>
                <a:xfrm>
                  <a:off x="5285381" y="5311001"/>
                  <a:ext cx="4572000" cy="46166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da-DK" sz="1200" dirty="0">
                      <a:solidFill>
                        <a:srgbClr val="000000"/>
                      </a:solidFill>
                    </a:rPr>
                    <a:t>Robert Hansen</a:t>
                  </a:r>
                </a:p>
                <a:p>
                  <a:r>
                    <a:rPr lang="da-DK" sz="1200" b="1" dirty="0">
                      <a:solidFill>
                        <a:srgbClr val="000000"/>
                      </a:solidFill>
                    </a:rPr>
                    <a:t>Kvindehandler</a:t>
                  </a:r>
                </a:p>
              </p:txBody>
            </p:sp>
            <p:sp>
              <p:nvSpPr>
                <p:cNvPr id="12" name="Rektangel 11"/>
                <p:cNvSpPr/>
                <p:nvPr/>
              </p:nvSpPr>
              <p:spPr>
                <a:xfrm>
                  <a:off x="5285381" y="4115856"/>
                  <a:ext cx="4572000" cy="461665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da-DK" sz="1200" dirty="0">
                      <a:solidFill>
                        <a:srgbClr val="000000"/>
                      </a:solidFill>
                    </a:rPr>
                    <a:t>Peter Gantzler</a:t>
                  </a:r>
                </a:p>
                <a:p>
                  <a:r>
                    <a:rPr lang="da-DK" sz="1200" b="1" dirty="0">
                      <a:solidFill>
                        <a:srgbClr val="000000"/>
                      </a:solidFill>
                    </a:rPr>
                    <a:t>Bagmand</a:t>
                  </a:r>
                  <a:endParaRPr lang="da-DK" sz="1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8" name="Rektangel 27"/>
              <p:cNvSpPr/>
              <p:nvPr/>
            </p:nvSpPr>
            <p:spPr>
              <a:xfrm>
                <a:off x="6390456" y="4076240"/>
                <a:ext cx="12058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sz="1200" b="1" dirty="0" err="1" smtClean="0">
                    <a:solidFill>
                      <a:srgbClr val="000000"/>
                    </a:solidFill>
                  </a:rPr>
                  <a:t>Trafficking</a:t>
                </a:r>
                <a:r>
                  <a:rPr lang="da-DK" sz="1200" b="1" dirty="0" smtClean="0">
                    <a:solidFill>
                      <a:srgbClr val="000000"/>
                    </a:solidFill>
                  </a:rPr>
                  <a:t>            in 60 sec.</a:t>
                </a:r>
                <a:endParaRPr lang="da-DK" sz="12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ktangel 28"/>
              <p:cNvSpPr/>
              <p:nvPr/>
            </p:nvSpPr>
            <p:spPr>
              <a:xfrm>
                <a:off x="6425259" y="2876217"/>
                <a:ext cx="15311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sz="1200" b="1" dirty="0" err="1" smtClean="0">
                    <a:solidFill>
                      <a:srgbClr val="000000"/>
                    </a:solidFill>
                  </a:rPr>
                  <a:t>Trafficking</a:t>
                </a:r>
                <a:r>
                  <a:rPr lang="da-DK" sz="12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da-DK" sz="1200" b="1" dirty="0" err="1" smtClean="0">
                    <a:solidFill>
                      <a:srgbClr val="000000"/>
                    </a:solidFill>
                  </a:rPr>
                  <a:t>Horror</a:t>
                </a:r>
                <a:r>
                  <a:rPr lang="da-DK" sz="1200" b="1" dirty="0" smtClean="0">
                    <a:solidFill>
                      <a:srgbClr val="000000"/>
                    </a:solidFill>
                  </a:rPr>
                  <a:t> </a:t>
                </a:r>
                <a:r>
                  <a:rPr lang="da-DK" sz="1200" dirty="0" smtClean="0">
                    <a:solidFill>
                      <a:srgbClr val="000000"/>
                    </a:solidFill>
                  </a:rPr>
                  <a:t>(</a:t>
                </a:r>
                <a:r>
                  <a:rPr lang="da-DK" sz="1200" dirty="0" err="1" smtClean="0">
                    <a:solidFill>
                      <a:srgbClr val="000000"/>
                    </a:solidFill>
                  </a:rPr>
                  <a:t>snuff</a:t>
                </a:r>
                <a:r>
                  <a:rPr lang="da-DK" sz="1200" dirty="0" smtClean="0">
                    <a:solidFill>
                      <a:srgbClr val="000000"/>
                    </a:solidFill>
                  </a:rPr>
                  <a:t>) </a:t>
                </a:r>
                <a:endParaRPr lang="da-DK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ktangel 13"/>
              <p:cNvSpPr/>
              <p:nvPr/>
            </p:nvSpPr>
            <p:spPr>
              <a:xfrm>
                <a:off x="4716016" y="1823120"/>
                <a:ext cx="3312368" cy="2941627"/>
              </a:xfrm>
              <a:prstGeom prst="rect">
                <a:avLst/>
              </a:prstGeom>
              <a:noFill/>
              <a:ln w="38100"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2" name="Rektangel 31"/>
            <p:cNvSpPr/>
            <p:nvPr/>
          </p:nvSpPr>
          <p:spPr>
            <a:xfrm>
              <a:off x="212056" y="358610"/>
              <a:ext cx="89040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2400" b="1" dirty="0" smtClean="0">
                  <a:solidFill>
                    <a:srgbClr val="000000"/>
                  </a:solidFill>
                </a:rPr>
                <a:t>Se f.eks. </a:t>
              </a:r>
              <a:r>
                <a:rPr lang="da-DK" sz="2400" b="1" dirty="0" smtClean="0">
                  <a:solidFill>
                    <a:srgbClr val="000000"/>
                  </a:solidFill>
                  <a:hlinkClick r:id="rId6"/>
                </a:rPr>
                <a:t>www.humantrafficking.dk</a:t>
              </a:r>
              <a:r>
                <a:rPr lang="da-DK" sz="2400" b="1" dirty="0" smtClean="0">
                  <a:solidFill>
                    <a:srgbClr val="000000"/>
                  </a:solidFill>
                </a:rPr>
                <a:t> for mere viden</a:t>
              </a:r>
              <a:endParaRPr lang="da-DK" sz="2400" dirty="0">
                <a:solidFill>
                  <a:srgbClr val="000000"/>
                </a:solidFill>
              </a:endParaRPr>
            </a:p>
          </p:txBody>
        </p:sp>
        <p:pic>
          <p:nvPicPr>
            <p:cNvPr id="33" name="Picture 1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66655" y="908721"/>
              <a:ext cx="2736304" cy="1687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97" name="Picture 35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9" t="7920" r="33800" b="4236"/>
            <a:stretch/>
          </p:blipFill>
          <p:spPr bwMode="auto">
            <a:xfrm>
              <a:off x="971600" y="2582484"/>
              <a:ext cx="3235104" cy="33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kstboks 3"/>
            <p:cNvSpPr txBox="1"/>
            <p:nvPr/>
          </p:nvSpPr>
          <p:spPr>
            <a:xfrm>
              <a:off x="971600" y="2274707"/>
              <a:ext cx="3432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>
                  <a:solidFill>
                    <a:srgbClr val="000000"/>
                  </a:solidFill>
                </a:rPr>
                <a:t>Læs kendtes holdninger til </a:t>
              </a:r>
              <a:r>
                <a:rPr lang="da-DK" dirty="0" err="1" smtClean="0">
                  <a:solidFill>
                    <a:srgbClr val="000000"/>
                  </a:solidFill>
                </a:rPr>
                <a:t>trafficking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36" name="Tekstboks 35"/>
            <p:cNvSpPr txBox="1"/>
            <p:nvPr/>
          </p:nvSpPr>
          <p:spPr>
            <a:xfrm>
              <a:off x="4709257" y="2740220"/>
              <a:ext cx="34320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>
                  <a:solidFill>
                    <a:srgbClr val="000000"/>
                  </a:solidFill>
                </a:rPr>
                <a:t>Se flere film om </a:t>
              </a:r>
              <a:r>
                <a:rPr lang="da-DK" dirty="0" err="1" smtClean="0">
                  <a:solidFill>
                    <a:srgbClr val="000000"/>
                  </a:solidFill>
                </a:rPr>
                <a:t>trafficking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16" name="Højrepil 15"/>
            <p:cNvSpPr/>
            <p:nvPr/>
          </p:nvSpPr>
          <p:spPr>
            <a:xfrm>
              <a:off x="980889" y="1052735"/>
              <a:ext cx="4006800" cy="1221971"/>
            </a:xfrm>
            <a:prstGeom prst="rightArrow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FFFFFF"/>
                </a:solidFill>
              </a:endParaRPr>
            </a:p>
          </p:txBody>
        </p:sp>
        <p:sp>
          <p:nvSpPr>
            <p:cNvPr id="38" name="Tekstboks 37"/>
            <p:cNvSpPr txBox="1"/>
            <p:nvPr/>
          </p:nvSpPr>
          <p:spPr>
            <a:xfrm>
              <a:off x="971600" y="1371332"/>
              <a:ext cx="37444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1600" b="1" dirty="0" smtClean="0">
                  <a:solidFill>
                    <a:srgbClr val="FFFFFF"/>
                  </a:solidFill>
                </a:rPr>
                <a:t>Få mere viden, læs tal og fakta og se mere om hvad du kan selv kan gøre!</a:t>
              </a:r>
              <a:endParaRPr lang="da-DK" sz="1600" b="1" dirty="0">
                <a:solidFill>
                  <a:srgbClr val="FFFFFF"/>
                </a:solidFill>
              </a:endParaRPr>
            </a:p>
          </p:txBody>
        </p:sp>
        <p:grpSp>
          <p:nvGrpSpPr>
            <p:cNvPr id="26" name="Gruppe 25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2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34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581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-145043" y="58607"/>
            <a:ext cx="9360481" cy="6829556"/>
            <a:chOff x="-145043" y="58607"/>
            <a:chExt cx="9360481" cy="6829556"/>
          </a:xfrm>
        </p:grpSpPr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4211638" y="6165850"/>
              <a:ext cx="201612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da-DK"/>
            </a:p>
          </p:txBody>
        </p:sp>
        <p:sp>
          <p:nvSpPr>
            <p:cNvPr id="18" name="Rektangel 17"/>
            <p:cNvSpPr/>
            <p:nvPr/>
          </p:nvSpPr>
          <p:spPr>
            <a:xfrm>
              <a:off x="4211638" y="550626"/>
              <a:ext cx="4792458" cy="5816977"/>
            </a:xfrm>
            <a:prstGeom prst="rect">
              <a:avLst/>
            </a:prstGeom>
            <a:ln w="28575">
              <a:solidFill>
                <a:srgbClr val="00CC00"/>
              </a:solidFill>
            </a:ln>
          </p:spPr>
          <p:txBody>
            <a:bodyPr wrap="square">
              <a:spAutoFit/>
            </a:bodyPr>
            <a:lstStyle/>
            <a:p>
              <a:r>
                <a:rPr lang="da-DK" sz="1200" b="1" dirty="0" smtClean="0"/>
                <a:t>NEWLIVES´  aktive  domæner, der bruges  i formidlingsformål som hjemmeside hhv.  ”pege-på”:</a:t>
              </a:r>
            </a:p>
            <a:p>
              <a:pPr algn="ctr"/>
              <a:endParaRPr lang="da-DK" sz="1200" b="1" dirty="0" smtClean="0"/>
            </a:p>
            <a:p>
              <a:pPr lvl="0"/>
              <a:r>
                <a:rPr lang="da-DK" sz="1200" b="1" dirty="0" smtClean="0"/>
                <a:t>FEMALES.dk  	</a:t>
              </a:r>
              <a:r>
                <a:rPr lang="da-DK" sz="800" dirty="0" smtClean="0">
                  <a:solidFill>
                    <a:srgbClr val="000000"/>
                  </a:solidFill>
                </a:rPr>
                <a:t>(p.t. pege-på til en given NEWLIVES hjemmeside)*</a:t>
              </a:r>
            </a:p>
            <a:p>
              <a:pPr lvl="0"/>
              <a:endParaRPr lang="da-DK" sz="1200" b="1" dirty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LUDEREN.dk </a:t>
              </a:r>
              <a:r>
                <a:rPr lang="da-DK" sz="1200" b="1" dirty="0">
                  <a:solidFill>
                    <a:srgbClr val="000000"/>
                  </a:solidFill>
                </a:rPr>
                <a:t>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hjemmeside)*</a:t>
              </a:r>
            </a:p>
            <a:p>
              <a:pPr lvl="0"/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LUDERE.dk </a:t>
              </a:r>
              <a:r>
                <a:rPr lang="da-DK" sz="1200" b="1" dirty="0">
                  <a:solidFill>
                    <a:srgbClr val="000000"/>
                  </a:solidFill>
                </a:rPr>
                <a:t>	</a:t>
              </a:r>
              <a:r>
                <a:rPr lang="da-DK" sz="1200" b="1" dirty="0" smtClean="0">
                  <a:solidFill>
                    <a:srgbClr val="000000"/>
                  </a:solidFill>
                </a:rPr>
                <a:t>  	</a:t>
              </a:r>
              <a:r>
                <a:rPr lang="da-DK" sz="800" dirty="0" smtClean="0">
                  <a:solidFill>
                    <a:srgbClr val="000000"/>
                  </a:solidFill>
                </a:rPr>
                <a:t>(</a:t>
              </a:r>
              <a:r>
                <a:rPr lang="da-DK" sz="800" dirty="0">
                  <a:solidFill>
                    <a:srgbClr val="000000"/>
                  </a:solidFill>
                </a:rPr>
                <a:t>p.t. pege-på til en given NEWLIVES hjemmeside)*</a:t>
              </a:r>
            </a:p>
            <a:p>
              <a:pPr lvl="0"/>
              <a:endParaRPr lang="da-DK" sz="1200" b="1" dirty="0" smtClean="0"/>
            </a:p>
            <a:p>
              <a:pPr lvl="0"/>
              <a:r>
                <a:rPr lang="da-DK" sz="1200" b="1" dirty="0" smtClean="0"/>
                <a:t>PROSTITUEREDE.dk 	</a:t>
              </a:r>
              <a:r>
                <a:rPr lang="da-DK" sz="800" dirty="0" smtClean="0">
                  <a:solidFill>
                    <a:srgbClr val="000000"/>
                  </a:solidFill>
                </a:rPr>
                <a:t>(p.t. pege-på til en given NEWLIVES hjemmeside)*</a:t>
              </a:r>
            </a:p>
            <a:p>
              <a:pPr lvl="0"/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PROSTITUTE.dk </a:t>
              </a:r>
              <a:r>
                <a:rPr lang="da-DK" sz="1200" b="1" dirty="0">
                  <a:solidFill>
                    <a:srgbClr val="000000"/>
                  </a:solidFill>
                </a:rPr>
                <a:t>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hjemmeside)*</a:t>
              </a:r>
            </a:p>
            <a:p>
              <a:pPr lvl="0"/>
              <a:endParaRPr lang="da-DK" sz="1200" dirty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PROSTITUTES.dk </a:t>
              </a:r>
              <a:r>
                <a:rPr lang="da-DK" sz="1200" b="1" dirty="0">
                  <a:solidFill>
                    <a:srgbClr val="000000"/>
                  </a:solidFill>
                </a:rPr>
                <a:t>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hjemmeside)*</a:t>
              </a:r>
              <a:endParaRPr lang="da-DK" sz="1200" b="1" dirty="0">
                <a:solidFill>
                  <a:srgbClr val="000000"/>
                </a:solidFill>
              </a:endParaRPr>
            </a:p>
            <a:p>
              <a:endParaRPr lang="da-DK" sz="1200" b="1" dirty="0" smtClean="0"/>
            </a:p>
            <a:p>
              <a:pPr lvl="0"/>
              <a:r>
                <a:rPr lang="da-DK" sz="1200" b="1" dirty="0" smtClean="0"/>
                <a:t>STOPPROSTITUTION.dk 	</a:t>
              </a:r>
              <a:r>
                <a:rPr lang="da-DK" sz="800" dirty="0" smtClean="0">
                  <a:solidFill>
                    <a:srgbClr val="000000"/>
                  </a:solidFill>
                </a:rPr>
                <a:t>(p.t. pege-på til en given NEWLIVES hjemmeside)*</a:t>
              </a:r>
              <a:endParaRPr lang="da-DK" sz="1200" b="1" dirty="0" smtClean="0"/>
            </a:p>
            <a:p>
              <a:endParaRPr lang="da-DK" sz="1200" b="1" dirty="0" smtClean="0"/>
            </a:p>
            <a:p>
              <a:pPr lvl="0"/>
              <a:r>
                <a:rPr lang="da-DK" sz="1200" b="1" dirty="0" smtClean="0"/>
                <a:t>STOP-PROSTITUTION.</a:t>
              </a:r>
              <a:r>
                <a:rPr lang="da-DK" sz="1200" b="1" dirty="0" smtClean="0">
                  <a:solidFill>
                    <a:srgbClr val="000000"/>
                  </a:solidFill>
                </a:rPr>
                <a:t>dk </a:t>
              </a:r>
              <a:r>
                <a:rPr lang="da-DK" sz="800" dirty="0" smtClean="0">
                  <a:solidFill>
                    <a:srgbClr val="000000"/>
                  </a:solidFill>
                </a:rPr>
                <a:t>(p.t. pege-på til en given NEWLIVES hjemmeside)*</a:t>
              </a:r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STOPPROSTITUTION.eu</a:t>
              </a:r>
              <a:r>
                <a:rPr lang="da-DK" sz="1200" b="1" dirty="0">
                  <a:solidFill>
                    <a:srgbClr val="000000"/>
                  </a:solidFill>
                </a:rPr>
                <a:t>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hjemmeside)*</a:t>
              </a:r>
              <a:endParaRPr lang="da-DK" sz="1200" b="1" dirty="0">
                <a:solidFill>
                  <a:srgbClr val="000000"/>
                </a:solidFill>
              </a:endParaRPr>
            </a:p>
            <a:p>
              <a:endParaRPr lang="da-DK" sz="1200" b="1" dirty="0" smtClean="0"/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SEXTRAFFICKING.dk 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</a:t>
              </a:r>
              <a:r>
                <a:rPr lang="da-DK" sz="800" dirty="0" smtClean="0">
                  <a:solidFill>
                    <a:srgbClr val="000000"/>
                  </a:solidFill>
                </a:rPr>
                <a:t>)*</a:t>
              </a:r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STOPTRAFFICKING.dk	</a:t>
              </a:r>
              <a:r>
                <a:rPr lang="da-DK" sz="800" dirty="0" smtClean="0">
                  <a:solidFill>
                    <a:srgbClr val="000000"/>
                  </a:solidFill>
                </a:rPr>
                <a:t>(</a:t>
              </a:r>
              <a:r>
                <a:rPr lang="da-DK" sz="800" dirty="0">
                  <a:solidFill>
                    <a:srgbClr val="000000"/>
                  </a:solidFill>
                </a:rPr>
                <a:t>p.t. pege-på til en given NEWLIVES hjemmeside</a:t>
              </a:r>
              <a:r>
                <a:rPr lang="da-DK" sz="800" dirty="0" smtClean="0">
                  <a:solidFill>
                    <a:srgbClr val="000000"/>
                  </a:solidFill>
                </a:rPr>
                <a:t>)*</a:t>
              </a:r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STOPTRAFFICKING.eu	</a:t>
              </a:r>
              <a:r>
                <a:rPr lang="da-DK" sz="800" dirty="0">
                  <a:solidFill>
                    <a:srgbClr val="000000"/>
                  </a:solidFill>
                </a:rPr>
                <a:t>(p.t. pege-på til en given NEWLIVES hjemmeside</a:t>
              </a:r>
              <a:r>
                <a:rPr lang="da-DK" sz="800" dirty="0" smtClean="0">
                  <a:solidFill>
                    <a:srgbClr val="000000"/>
                  </a:solidFill>
                </a:rPr>
                <a:t>)*</a:t>
              </a:r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endParaRPr lang="da-DK" sz="1200" b="1" dirty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RAPED.dk 		</a:t>
              </a:r>
              <a:r>
                <a:rPr lang="da-DK" sz="800" dirty="0" smtClean="0">
                  <a:solidFill>
                    <a:srgbClr val="000000"/>
                  </a:solidFill>
                </a:rPr>
                <a:t>(</a:t>
              </a:r>
              <a:r>
                <a:rPr lang="da-DK" sz="800" dirty="0">
                  <a:solidFill>
                    <a:srgbClr val="000000"/>
                  </a:solidFill>
                </a:rPr>
                <a:t>p.t. pege-på til en given NEWLIVES hjemmeside</a:t>
              </a:r>
              <a:r>
                <a:rPr lang="da-DK" sz="800" dirty="0" smtClean="0">
                  <a:solidFill>
                    <a:srgbClr val="000000"/>
                  </a:solidFill>
                </a:rPr>
                <a:t>)*</a:t>
              </a:r>
              <a:endParaRPr lang="da-DK" sz="1200" b="1" dirty="0" smtClean="0">
                <a:solidFill>
                  <a:srgbClr val="000000"/>
                </a:solidFill>
              </a:endParaRPr>
            </a:p>
            <a:p>
              <a:pPr lvl="0"/>
              <a:endParaRPr lang="da-DK" sz="1200" b="1" dirty="0">
                <a:solidFill>
                  <a:srgbClr val="000000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rgbClr val="000000"/>
                  </a:solidFill>
                </a:rPr>
                <a:t>NEWLIVES.eu 	</a:t>
              </a:r>
              <a:r>
                <a:rPr lang="da-DK" sz="800" dirty="0" smtClean="0">
                  <a:solidFill>
                    <a:srgbClr val="000000"/>
                  </a:solidFill>
                </a:rPr>
                <a:t>(</a:t>
              </a:r>
              <a:r>
                <a:rPr lang="da-DK" sz="800" dirty="0">
                  <a:solidFill>
                    <a:srgbClr val="000000"/>
                  </a:solidFill>
                </a:rPr>
                <a:t>p.t. pege-på til en given NEWLIVES hjemmeside</a:t>
              </a:r>
              <a:r>
                <a:rPr lang="da-DK" sz="800" dirty="0" smtClean="0">
                  <a:solidFill>
                    <a:srgbClr val="000000"/>
                  </a:solidFill>
                </a:rPr>
                <a:t>)*</a:t>
              </a:r>
              <a:endParaRPr lang="da-DK" sz="1200" b="1" dirty="0">
                <a:solidFill>
                  <a:srgbClr val="000000"/>
                </a:solidFill>
              </a:endParaRPr>
            </a:p>
            <a:p>
              <a:endParaRPr lang="da-DK" sz="1200" b="1" dirty="0"/>
            </a:p>
          </p:txBody>
        </p:sp>
        <p:sp>
          <p:nvSpPr>
            <p:cNvPr id="5" name="Ellipse 4"/>
            <p:cNvSpPr/>
            <p:nvPr/>
          </p:nvSpPr>
          <p:spPr>
            <a:xfrm>
              <a:off x="160388" y="550626"/>
              <a:ext cx="3925942" cy="2232249"/>
            </a:xfrm>
            <a:prstGeom prst="ellipse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Rektangel 7"/>
            <p:cNvSpPr/>
            <p:nvPr/>
          </p:nvSpPr>
          <p:spPr>
            <a:xfrm>
              <a:off x="-145043" y="935346"/>
              <a:ext cx="4572000" cy="19697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da-DK" sz="1200" b="1" dirty="0" smtClean="0">
                  <a:solidFill>
                    <a:srgbClr val="000000"/>
                  </a:solidFill>
                </a:rPr>
                <a:t>Domæner, der p.t. har aktiv hjemmeside*</a:t>
              </a:r>
            </a:p>
            <a:p>
              <a:pPr algn="ctr"/>
              <a:endParaRPr lang="da-DK" sz="1200" b="1" dirty="0" smtClean="0">
                <a:solidFill>
                  <a:srgbClr val="000000"/>
                </a:solidFill>
              </a:endParaRPr>
            </a:p>
            <a:p>
              <a:pPr algn="ctr"/>
              <a:r>
                <a:rPr lang="da-DK" sz="1200" b="1" dirty="0" smtClean="0">
                  <a:solidFill>
                    <a:srgbClr val="000000"/>
                  </a:solidFill>
                </a:rPr>
                <a:t>NEWLIVES</a:t>
              </a:r>
              <a:r>
                <a:rPr lang="da-DK" sz="1200" b="1" dirty="0" smtClean="0"/>
                <a:t>.dk</a:t>
              </a:r>
            </a:p>
            <a:p>
              <a:pPr algn="ctr"/>
              <a:endParaRPr lang="da-DK" sz="1200" b="1" dirty="0"/>
            </a:p>
            <a:p>
              <a:pPr algn="ctr"/>
              <a:r>
                <a:rPr lang="da-DK" sz="1200" b="1" dirty="0" smtClean="0">
                  <a:solidFill>
                    <a:srgbClr val="000000"/>
                  </a:solidFill>
                </a:rPr>
                <a:t>HUMANTRAFFICKING</a:t>
              </a:r>
              <a:r>
                <a:rPr lang="da-DK" sz="1200" b="1" dirty="0" smtClean="0"/>
                <a:t>.dk</a:t>
              </a:r>
              <a:endParaRPr lang="da-DK" sz="1200" b="1" dirty="0"/>
            </a:p>
            <a:p>
              <a:pPr lvl="0" algn="ctr"/>
              <a:endParaRPr lang="da-DK" sz="1200" b="1" dirty="0">
                <a:solidFill>
                  <a:srgbClr val="000000"/>
                </a:solidFill>
              </a:endParaRPr>
            </a:p>
            <a:p>
              <a:pPr lvl="0" algn="ctr"/>
              <a:r>
                <a:rPr lang="da-DK" sz="1200" b="1" dirty="0" smtClean="0">
                  <a:solidFill>
                    <a:srgbClr val="000000"/>
                  </a:solidFill>
                </a:rPr>
                <a:t>TRAFFICKING.eu</a:t>
              </a:r>
            </a:p>
            <a:p>
              <a:pPr lvl="0" algn="ctr"/>
              <a:endParaRPr lang="da-DK" sz="1200" b="1" dirty="0">
                <a:solidFill>
                  <a:srgbClr val="000000"/>
                </a:solidFill>
              </a:endParaRPr>
            </a:p>
            <a:p>
              <a:pPr lvl="0" algn="ctr"/>
              <a:r>
                <a:rPr lang="da-DK" sz="1200" b="1" dirty="0" smtClean="0">
                  <a:solidFill>
                    <a:srgbClr val="000000"/>
                  </a:solidFill>
                </a:rPr>
                <a:t>BORDELLET.dk</a:t>
              </a:r>
              <a:endParaRPr lang="da-DK" sz="1200" b="1" dirty="0">
                <a:solidFill>
                  <a:srgbClr val="000000"/>
                </a:solidFill>
              </a:endParaRPr>
            </a:p>
            <a:p>
              <a:pPr lvl="0" algn="ctr"/>
              <a:endParaRPr lang="da-DK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kstboks 13"/>
            <p:cNvSpPr txBox="1"/>
            <p:nvPr/>
          </p:nvSpPr>
          <p:spPr>
            <a:xfrm>
              <a:off x="1458029" y="6029049"/>
              <a:ext cx="27193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800" dirty="0" smtClean="0"/>
                <a:t>*Indgår i NEWLIVES portefølje af produkter.</a:t>
              </a:r>
            </a:p>
            <a:p>
              <a:endParaRPr lang="da-DK" sz="800" dirty="0"/>
            </a:p>
          </p:txBody>
        </p:sp>
        <p:sp>
          <p:nvSpPr>
            <p:cNvPr id="23" name="Rectangle 10"/>
            <p:cNvSpPr>
              <a:spLocks noChangeArrowheads="1"/>
            </p:cNvSpPr>
            <p:nvPr/>
          </p:nvSpPr>
          <p:spPr bwMode="auto">
            <a:xfrm>
              <a:off x="160388" y="58607"/>
              <a:ext cx="856907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da-DK" sz="2000" b="1" dirty="0" smtClean="0">
                  <a:solidFill>
                    <a:srgbClr val="000000"/>
                  </a:solidFill>
                </a:rPr>
                <a:t>NEWLIVES´ 20 </a:t>
              </a:r>
              <a:r>
                <a:rPr lang="da-DK" sz="2000" b="1" dirty="0" smtClean="0">
                  <a:solidFill>
                    <a:srgbClr val="000000"/>
                  </a:solidFill>
                </a:rPr>
                <a:t>aktive domæner – når den virtuelle trafik er vigtig</a:t>
              </a:r>
            </a:p>
          </p:txBody>
        </p:sp>
        <p:sp>
          <p:nvSpPr>
            <p:cNvPr id="20" name="Rektangel 19"/>
            <p:cNvSpPr/>
            <p:nvPr/>
          </p:nvSpPr>
          <p:spPr>
            <a:xfrm>
              <a:off x="633708" y="3140968"/>
              <a:ext cx="3447311" cy="2677656"/>
            </a:xfrm>
            <a:prstGeom prst="rect">
              <a:avLst/>
            </a:prstGeom>
            <a:ln w="28575">
              <a:solidFill>
                <a:srgbClr val="990099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Domæner, som NEWLIVES har adgang til ved kampagner, men p.t. ikke betaler til.</a:t>
              </a:r>
            </a:p>
            <a:p>
              <a:pPr lvl="0"/>
              <a:endParaRPr lang="da-DK" sz="1200" b="1" dirty="0" smtClean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TEENAGEGIRL.dk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TEENAGEGIRLS.dk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TEENGIRL.dk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TEENGIRLS.dk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endParaRPr lang="da-DK" sz="1200" b="1" dirty="0" smtClean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ELSKERINDEN.dk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ELSKERINDER.dk</a:t>
              </a:r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ELSKERINDE.dk</a:t>
              </a:r>
            </a:p>
            <a:p>
              <a:pPr lvl="0"/>
              <a:endParaRPr lang="da-DK" sz="1200" b="1" dirty="0">
                <a:solidFill>
                  <a:schemeClr val="bg2"/>
                </a:solidFill>
              </a:endParaRP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SEXSLAVE.dk</a:t>
              </a:r>
            </a:p>
            <a:p>
              <a:pPr lvl="0"/>
              <a:r>
                <a:rPr lang="da-DK" sz="1200" b="1" dirty="0" smtClean="0">
                  <a:solidFill>
                    <a:schemeClr val="bg2"/>
                  </a:solidFill>
                </a:rPr>
                <a:t>SEXSLAVER.dk</a:t>
              </a:r>
              <a:endParaRPr lang="da-DK" b="1" dirty="0">
                <a:solidFill>
                  <a:schemeClr val="bg2"/>
                </a:solidFill>
              </a:endParaRPr>
            </a:p>
          </p:txBody>
        </p:sp>
        <p:cxnSp>
          <p:nvCxnSpPr>
            <p:cNvPr id="22" name="Lige forbindelse 21"/>
            <p:cNvCxnSpPr>
              <a:stCxn id="5" idx="6"/>
            </p:cNvCxnSpPr>
            <p:nvPr/>
          </p:nvCxnSpPr>
          <p:spPr>
            <a:xfrm flipV="1">
              <a:off x="4086330" y="1666750"/>
              <a:ext cx="125308" cy="1"/>
            </a:xfrm>
            <a:prstGeom prst="line">
              <a:avLst/>
            </a:prstGeom>
            <a:ln w="28575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uppe 14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178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180379"/>
            <a:ext cx="9215438" cy="6707784"/>
            <a:chOff x="0" y="180379"/>
            <a:chExt cx="9215438" cy="6707784"/>
          </a:xfrm>
        </p:grpSpPr>
        <p:sp>
          <p:nvSpPr>
            <p:cNvPr id="2" name="Rektangel 1"/>
            <p:cNvSpPr/>
            <p:nvPr/>
          </p:nvSpPr>
          <p:spPr>
            <a:xfrm>
              <a:off x="273590" y="3259674"/>
              <a:ext cx="871133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b="1" dirty="0" smtClean="0"/>
                <a:t>Gruppe 3.</a:t>
              </a:r>
              <a:endParaRPr lang="da-DK" b="1" dirty="0"/>
            </a:p>
            <a:p>
              <a:endParaRPr lang="da-DK" dirty="0"/>
            </a:p>
            <a:p>
              <a:r>
                <a:rPr lang="da-DK" dirty="0" smtClean="0"/>
                <a:t>Kvinder drevet </a:t>
              </a:r>
              <a:r>
                <a:rPr lang="da-DK" dirty="0"/>
                <a:t>ind i prostitution </a:t>
              </a:r>
              <a:r>
                <a:rPr lang="da-DK" dirty="0" smtClean="0"/>
                <a:t>grundet </a:t>
              </a:r>
              <a:r>
                <a:rPr lang="da-DK" dirty="0"/>
                <a:t>alvorlige økonomiske problemer og/eller mangel på </a:t>
              </a:r>
              <a:r>
                <a:rPr lang="da-DK" dirty="0" smtClean="0"/>
                <a:t>alternativ. Ofte udsat </a:t>
              </a:r>
              <a:r>
                <a:rPr lang="da-DK" dirty="0"/>
                <a:t>for </a:t>
              </a:r>
              <a:r>
                <a:rPr lang="da-DK" dirty="0" smtClean="0"/>
                <a:t>voldsom </a:t>
              </a:r>
              <a:r>
                <a:rPr lang="da-DK" dirty="0"/>
                <a:t>grad af udnyttelse fra </a:t>
              </a:r>
              <a:r>
                <a:rPr lang="da-DK" dirty="0" smtClean="0"/>
                <a:t>andre. Typisk fra f.eks. Østeuropa</a:t>
              </a:r>
              <a:r>
                <a:rPr lang="da-DK" dirty="0"/>
                <a:t>, </a:t>
              </a:r>
              <a:r>
                <a:rPr lang="da-DK" dirty="0" smtClean="0"/>
                <a:t>Balkan, </a:t>
              </a:r>
              <a:r>
                <a:rPr lang="da-DK" dirty="0"/>
                <a:t>Afrika og Sydøstasien.</a:t>
              </a:r>
            </a:p>
            <a:p>
              <a:endParaRPr lang="da-DK" dirty="0"/>
            </a:p>
            <a:p>
              <a:endParaRPr lang="da-DK" b="1" dirty="0" smtClean="0"/>
            </a:p>
            <a:p>
              <a:r>
                <a:rPr lang="da-DK" b="1" dirty="0" smtClean="0"/>
                <a:t>Gruppe 4.</a:t>
              </a:r>
              <a:endParaRPr lang="da-DK" b="1" dirty="0"/>
            </a:p>
            <a:p>
              <a:endParaRPr lang="da-DK" dirty="0"/>
            </a:p>
            <a:p>
              <a:r>
                <a:rPr lang="da-DK" dirty="0" smtClean="0"/>
                <a:t>Kvinder og børn </a:t>
              </a:r>
              <a:r>
                <a:rPr lang="da-DK" dirty="0"/>
                <a:t>ofre for </a:t>
              </a:r>
              <a:r>
                <a:rPr lang="da-DK" dirty="0" err="1"/>
                <a:t>trafficking</a:t>
              </a:r>
              <a:r>
                <a:rPr lang="da-DK" dirty="0"/>
                <a:t>. </a:t>
              </a:r>
              <a:r>
                <a:rPr lang="da-DK" dirty="0" smtClean="0"/>
                <a:t>Narret </a:t>
              </a:r>
              <a:r>
                <a:rPr lang="da-DK" dirty="0"/>
                <a:t>af falske løfter </a:t>
              </a:r>
              <a:r>
                <a:rPr lang="da-DK" dirty="0" smtClean="0"/>
                <a:t>om jobs. Tvunget </a:t>
              </a:r>
              <a:r>
                <a:rPr lang="da-DK" dirty="0"/>
                <a:t>eller afpresset </a:t>
              </a:r>
              <a:r>
                <a:rPr lang="da-DK" dirty="0" smtClean="0"/>
                <a:t>ind i prostitution. Nogle gange kidnappet eller truet pga.. deres overtro (EDO/</a:t>
              </a:r>
              <a:r>
                <a:rPr lang="da-DK" dirty="0" err="1" smtClean="0"/>
                <a:t>JuJu</a:t>
              </a:r>
              <a:r>
                <a:rPr lang="da-DK" dirty="0" smtClean="0"/>
                <a:t> - Nigeria). Groft </a:t>
              </a:r>
              <a:r>
                <a:rPr lang="da-DK" dirty="0"/>
                <a:t>udnyttet af </a:t>
              </a:r>
              <a:r>
                <a:rPr lang="da-DK" dirty="0" smtClean="0"/>
                <a:t>andre.  </a:t>
              </a:r>
              <a:endParaRPr lang="da-DK" dirty="0"/>
            </a:p>
          </p:txBody>
        </p:sp>
        <p:sp>
          <p:nvSpPr>
            <p:cNvPr id="7" name="Rektangel 6"/>
            <p:cNvSpPr/>
            <p:nvPr/>
          </p:nvSpPr>
          <p:spPr>
            <a:xfrm>
              <a:off x="223864" y="180379"/>
              <a:ext cx="58080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2400" b="1" dirty="0" smtClean="0"/>
                <a:t>NEWLIVES kategoriserer prostitution</a:t>
              </a:r>
              <a:endParaRPr lang="da-DK" sz="2400" b="1" dirty="0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2" t="22666" r="30170" b="16444"/>
            <a:stretch/>
          </p:blipFill>
          <p:spPr bwMode="auto">
            <a:xfrm>
              <a:off x="7452320" y="815766"/>
              <a:ext cx="1328986" cy="244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ktangel 7"/>
            <p:cNvSpPr/>
            <p:nvPr/>
          </p:nvSpPr>
          <p:spPr>
            <a:xfrm>
              <a:off x="242914" y="797461"/>
              <a:ext cx="7065936" cy="24622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b="1" dirty="0"/>
                <a:t>Gruppe </a:t>
              </a:r>
              <a:r>
                <a:rPr lang="da-DK" b="1" dirty="0" smtClean="0"/>
                <a:t>1.</a:t>
              </a:r>
              <a:endParaRPr lang="da-DK" b="1" dirty="0"/>
            </a:p>
            <a:p>
              <a:endParaRPr lang="da-DK" dirty="0"/>
            </a:p>
            <a:p>
              <a:r>
                <a:rPr lang="da-DK" dirty="0"/>
                <a:t>Ofte selvstændige kvinder, </a:t>
              </a:r>
              <a:r>
                <a:rPr lang="da-DK" dirty="0" smtClean="0"/>
                <a:t>- </a:t>
              </a:r>
              <a:r>
                <a:rPr lang="da-DK" dirty="0"/>
                <a:t>uafhængigt af en </a:t>
              </a:r>
              <a:r>
                <a:rPr lang="da-DK" dirty="0" smtClean="0"/>
                <a:t>alfons/ mellemmand. Tjener mange </a:t>
              </a:r>
              <a:r>
                <a:rPr lang="da-DK" dirty="0"/>
                <a:t>penge på prostitution. </a:t>
              </a:r>
              <a:r>
                <a:rPr lang="da-DK" dirty="0" smtClean="0"/>
                <a:t>Kvinder der selv har valgt pornobranchen </a:t>
              </a:r>
              <a:r>
                <a:rPr lang="da-DK" dirty="0"/>
                <a:t>til som </a:t>
              </a:r>
              <a:r>
                <a:rPr lang="da-DK" dirty="0" smtClean="0"/>
                <a:t>aktør.</a:t>
              </a:r>
              <a:endParaRPr lang="da-DK" dirty="0"/>
            </a:p>
            <a:p>
              <a:endParaRPr lang="da-DK" dirty="0"/>
            </a:p>
            <a:p>
              <a:endParaRPr lang="da-DK" b="1" dirty="0" smtClean="0"/>
            </a:p>
            <a:p>
              <a:r>
                <a:rPr lang="da-DK" b="1" dirty="0" smtClean="0"/>
                <a:t>Gruppe 2.</a:t>
              </a:r>
              <a:endParaRPr lang="da-DK" b="1" dirty="0"/>
            </a:p>
            <a:p>
              <a:endParaRPr lang="da-DK" dirty="0"/>
            </a:p>
            <a:p>
              <a:r>
                <a:rPr lang="da-DK" dirty="0"/>
                <a:t>Kvinder der af og til prostituerer sig selv for at supplere </a:t>
              </a:r>
              <a:r>
                <a:rPr lang="da-DK" dirty="0" smtClean="0"/>
                <a:t>indkomst</a:t>
              </a:r>
              <a:r>
                <a:rPr lang="da-DK" dirty="0"/>
                <a:t>. </a:t>
              </a:r>
              <a:r>
                <a:rPr lang="da-DK" dirty="0" smtClean="0"/>
                <a:t>Måske også  en såkaldt </a:t>
              </a:r>
              <a:r>
                <a:rPr lang="da-DK" dirty="0"/>
                <a:t>"</a:t>
              </a:r>
              <a:r>
                <a:rPr lang="da-DK" i="1" dirty="0" err="1" smtClean="0"/>
                <a:t>sugarbabe</a:t>
              </a:r>
              <a:r>
                <a:rPr lang="da-DK" dirty="0"/>
                <a:t>", der via internet tilbyder </a:t>
              </a:r>
              <a:r>
                <a:rPr lang="da-DK" dirty="0" smtClean="0"/>
                <a:t>sin </a:t>
              </a:r>
              <a:r>
                <a:rPr lang="da-DK" dirty="0"/>
                <a:t>krop og tid via "</a:t>
              </a:r>
              <a:r>
                <a:rPr lang="da-DK" i="1" dirty="0" err="1"/>
                <a:t>sugardating</a:t>
              </a:r>
              <a:r>
                <a:rPr lang="da-DK" dirty="0"/>
                <a:t>". </a:t>
              </a:r>
            </a:p>
            <a:p>
              <a:endParaRPr lang="da-DK" dirty="0"/>
            </a:p>
          </p:txBody>
        </p:sp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2996952"/>
              <a:ext cx="500082" cy="657608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632" y="4293096"/>
              <a:ext cx="500082" cy="657608"/>
            </a:xfrm>
            <a:prstGeom prst="rect">
              <a:avLst/>
            </a:prstGeom>
          </p:spPr>
        </p:pic>
        <p:sp>
          <p:nvSpPr>
            <p:cNvPr id="17" name="Tekstboks 16"/>
            <p:cNvSpPr txBox="1"/>
            <p:nvPr/>
          </p:nvSpPr>
          <p:spPr>
            <a:xfrm>
              <a:off x="1022698" y="5788557"/>
              <a:ext cx="24482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800" b="1" dirty="0" smtClean="0">
                  <a:solidFill>
                    <a:srgbClr val="00CC00"/>
                  </a:solidFill>
                  <a:hlinkClick r:id="rId4"/>
                </a:rPr>
                <a:t>Film: The </a:t>
              </a:r>
              <a:r>
                <a:rPr lang="da-DK" sz="800" b="1" dirty="0" err="1" smtClean="0">
                  <a:solidFill>
                    <a:srgbClr val="00CC00"/>
                  </a:solidFill>
                  <a:hlinkClick r:id="rId4"/>
                </a:rPr>
                <a:t>Voiceless</a:t>
              </a:r>
              <a:r>
                <a:rPr lang="da-DK" sz="800" b="1" dirty="0" smtClean="0">
                  <a:solidFill>
                    <a:srgbClr val="00CC00"/>
                  </a:solidFill>
                  <a:hlinkClick r:id="rId4"/>
                </a:rPr>
                <a:t> </a:t>
              </a:r>
              <a:r>
                <a:rPr lang="da-DK" sz="800" b="1" dirty="0" err="1" smtClean="0">
                  <a:solidFill>
                    <a:srgbClr val="00CC00"/>
                  </a:solidFill>
                  <a:hlinkClick r:id="rId4"/>
                </a:rPr>
                <a:t>Women</a:t>
              </a:r>
              <a:endParaRPr lang="da-DK" sz="800" b="1" dirty="0">
                <a:solidFill>
                  <a:srgbClr val="00CC00"/>
                </a:solidFill>
              </a:endParaRPr>
            </a:p>
          </p:txBody>
        </p:sp>
        <p:grpSp>
          <p:nvGrpSpPr>
            <p:cNvPr id="19" name="Gruppe 18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21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4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613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0" y="173832"/>
            <a:ext cx="9215438" cy="6714331"/>
            <a:chOff x="0" y="173832"/>
            <a:chExt cx="9215438" cy="6714331"/>
          </a:xfrm>
        </p:grpSpPr>
        <p:grpSp>
          <p:nvGrpSpPr>
            <p:cNvPr id="5" name="Gruppe 4"/>
            <p:cNvGrpSpPr/>
            <p:nvPr/>
          </p:nvGrpSpPr>
          <p:grpSpPr>
            <a:xfrm>
              <a:off x="179388" y="173832"/>
              <a:ext cx="8904387" cy="5924996"/>
              <a:chOff x="179388" y="173832"/>
              <a:chExt cx="8904387" cy="5924996"/>
            </a:xfrm>
          </p:grpSpPr>
          <p:sp>
            <p:nvSpPr>
              <p:cNvPr id="7174" name="Text Box 22"/>
              <p:cNvSpPr txBox="1">
                <a:spLocks noChangeArrowheads="1"/>
              </p:cNvSpPr>
              <p:nvPr/>
            </p:nvSpPr>
            <p:spPr bwMode="auto">
              <a:xfrm>
                <a:off x="179388" y="173832"/>
                <a:ext cx="8569325" cy="4619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da-DK" altLang="da-DK" sz="2400" b="1" dirty="0" smtClean="0">
                    <a:solidFill>
                      <a:srgbClr val="000000"/>
                    </a:solidFill>
                  </a:rPr>
                  <a:t>Statistik fra 2021*</a:t>
                </a:r>
                <a:endParaRPr lang="da-DK" altLang="da-DK" sz="2400" b="1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7176" name="Billed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1360" y="964662"/>
                <a:ext cx="3552415" cy="4657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ktangel 17"/>
              <p:cNvSpPr/>
              <p:nvPr/>
            </p:nvSpPr>
            <p:spPr>
              <a:xfrm>
                <a:off x="899592" y="5760274"/>
                <a:ext cx="165618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sz="800" dirty="0" smtClean="0">
                    <a:hlinkClick r:id="rId4"/>
                  </a:rPr>
                  <a:t>Film: Jesper </a:t>
                </a:r>
                <a:r>
                  <a:rPr lang="da-DK" sz="800" dirty="0">
                    <a:hlinkClick r:id="rId4"/>
                  </a:rPr>
                  <a:t>Lohmann </a:t>
                </a:r>
              </a:p>
              <a:p>
                <a:r>
                  <a:rPr lang="da-DK" sz="800" b="1" dirty="0">
                    <a:hlinkClick r:id="rId4"/>
                  </a:rPr>
                  <a:t>Sexkøber</a:t>
                </a:r>
                <a:endParaRPr lang="da-DK" sz="800" b="1" dirty="0"/>
              </a:p>
            </p:txBody>
          </p:sp>
          <p:sp>
            <p:nvSpPr>
              <p:cNvPr id="3" name="Rektangel 2"/>
              <p:cNvSpPr/>
              <p:nvPr/>
            </p:nvSpPr>
            <p:spPr>
              <a:xfrm>
                <a:off x="179388" y="635794"/>
                <a:ext cx="5351972" cy="5293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a-DK" b="1" dirty="0" smtClean="0"/>
                  <a:t>Tal </a:t>
                </a:r>
                <a:r>
                  <a:rPr lang="da-DK" b="1" dirty="0"/>
                  <a:t>på ofre for menneskehandel </a:t>
                </a:r>
                <a:r>
                  <a:rPr lang="da-DK" b="1" dirty="0" smtClean="0"/>
                  <a:t>er ét  stort ”mørketal</a:t>
                </a:r>
                <a:r>
                  <a:rPr lang="da-DK" b="1" dirty="0"/>
                  <a:t>".</a:t>
                </a:r>
              </a:p>
              <a:p>
                <a:r>
                  <a:rPr lang="da-DK" b="1" dirty="0"/>
                  <a:t> </a:t>
                </a:r>
              </a:p>
              <a:p>
                <a:r>
                  <a:rPr lang="da-DK" b="1" dirty="0"/>
                  <a:t>80 ofre for </a:t>
                </a:r>
                <a:r>
                  <a:rPr lang="da-DK" b="1" dirty="0" smtClean="0"/>
                  <a:t>menneskehandel </a:t>
                </a:r>
                <a:endParaRPr lang="da-DK" b="1" dirty="0"/>
              </a:p>
              <a:p>
                <a:r>
                  <a:rPr lang="da-DK" dirty="0"/>
                  <a:t>I 2021 er 80 personer vurderet som ofre for menneskehandel af de danske myndigheder. </a:t>
                </a:r>
                <a:r>
                  <a:rPr lang="da-DK" dirty="0" smtClean="0"/>
                  <a:t>En lille </a:t>
                </a:r>
                <a:r>
                  <a:rPr lang="da-DK" dirty="0"/>
                  <a:t>stigning fra </a:t>
                </a:r>
                <a:r>
                  <a:rPr lang="da-DK" dirty="0" smtClean="0"/>
                  <a:t>2020.</a:t>
                </a:r>
              </a:p>
              <a:p>
                <a:endParaRPr lang="da-DK" dirty="0"/>
              </a:p>
              <a:p>
                <a:r>
                  <a:rPr lang="da-DK" dirty="0" smtClean="0"/>
                  <a:t>37 </a:t>
                </a:r>
                <a:r>
                  <a:rPr lang="da-DK" dirty="0"/>
                  <a:t>af ofrene </a:t>
                </a:r>
                <a:r>
                  <a:rPr lang="da-DK" dirty="0" smtClean="0"/>
                  <a:t>i </a:t>
                </a:r>
                <a:r>
                  <a:rPr lang="da-DK" dirty="0"/>
                  <a:t>2021 </a:t>
                </a:r>
                <a:r>
                  <a:rPr lang="da-DK" dirty="0" smtClean="0"/>
                  <a:t>er mænd</a:t>
                </a:r>
                <a:r>
                  <a:rPr lang="da-DK" dirty="0"/>
                  <a:t>. </a:t>
                </a:r>
                <a:r>
                  <a:rPr lang="da-DK" dirty="0" smtClean="0"/>
                  <a:t>Antal </a:t>
                </a:r>
                <a:r>
                  <a:rPr lang="da-DK" dirty="0"/>
                  <a:t>af personer handlet til seksuel udnyttelse er faldet fra 2020 til 2021, mens </a:t>
                </a:r>
                <a:r>
                  <a:rPr lang="da-DK" dirty="0" smtClean="0"/>
                  <a:t>antal </a:t>
                </a:r>
                <a:r>
                  <a:rPr lang="da-DK" dirty="0"/>
                  <a:t>personer handlet til tvangsarbejde og strafbare handlinger er </a:t>
                </a:r>
                <a:r>
                  <a:rPr lang="da-DK" dirty="0" smtClean="0"/>
                  <a:t>fordoblet.</a:t>
                </a:r>
              </a:p>
              <a:p>
                <a:endParaRPr lang="da-DK" dirty="0"/>
              </a:p>
              <a:p>
                <a:r>
                  <a:rPr lang="da-DK" b="1" dirty="0" smtClean="0"/>
                  <a:t>Knap </a:t>
                </a:r>
                <a:r>
                  <a:rPr lang="da-DK" b="1" dirty="0"/>
                  <a:t>en </a:t>
                </a:r>
                <a:r>
                  <a:rPr lang="da-DK" b="1" dirty="0" smtClean="0"/>
                  <a:t>fjerdedel </a:t>
                </a:r>
                <a:r>
                  <a:rPr lang="da-DK" b="1" dirty="0"/>
                  <a:t>er under 25 år</a:t>
                </a:r>
              </a:p>
              <a:p>
                <a:r>
                  <a:rPr lang="da-DK" dirty="0"/>
                  <a:t>Ofrene for menneskehandel er i </a:t>
                </a:r>
                <a:r>
                  <a:rPr lang="da-DK" dirty="0" smtClean="0"/>
                  <a:t>alderen 15-52 </a:t>
                </a:r>
                <a:r>
                  <a:rPr lang="da-DK" dirty="0"/>
                  <a:t>år med en gennemsnitsalder på </a:t>
                </a:r>
                <a:r>
                  <a:rPr lang="da-DK" dirty="0" smtClean="0"/>
                  <a:t>31 år</a:t>
                </a:r>
                <a:r>
                  <a:rPr lang="da-DK" dirty="0"/>
                  <a:t>. </a:t>
                </a:r>
                <a:r>
                  <a:rPr lang="da-DK" dirty="0" smtClean="0"/>
                  <a:t>18 </a:t>
                </a:r>
                <a:r>
                  <a:rPr lang="da-DK" dirty="0"/>
                  <a:t>personer </a:t>
                </a:r>
                <a:r>
                  <a:rPr lang="da-DK" dirty="0" smtClean="0"/>
                  <a:t>er børn </a:t>
                </a:r>
                <a:r>
                  <a:rPr lang="da-DK" dirty="0"/>
                  <a:t>og unge under 25 år, heraf fem mindreårige i alderen 15-17 år.</a:t>
                </a:r>
              </a:p>
              <a:p>
                <a:endParaRPr lang="da-DK" dirty="0" smtClean="0"/>
              </a:p>
              <a:p>
                <a:r>
                  <a:rPr lang="da-DK" b="1" dirty="0" smtClean="0"/>
                  <a:t>			26 </a:t>
                </a:r>
                <a:r>
                  <a:rPr lang="da-DK" b="1" dirty="0"/>
                  <a:t>forskellige nationaliteter</a:t>
                </a:r>
              </a:p>
              <a:p>
                <a:r>
                  <a:rPr lang="da-DK" dirty="0" smtClean="0"/>
                  <a:t>			16 personer fra Nigeria.</a:t>
                </a:r>
              </a:p>
              <a:p>
                <a:r>
                  <a:rPr lang="da-DK" dirty="0" smtClean="0"/>
                  <a:t>			11 </a:t>
                </a:r>
                <a:r>
                  <a:rPr lang="da-DK" dirty="0"/>
                  <a:t>ofre er fra Thailand. </a:t>
                </a:r>
                <a:endParaRPr lang="da-DK" dirty="0" smtClean="0"/>
              </a:p>
              <a:p>
                <a:r>
                  <a:rPr lang="da-DK" dirty="0" smtClean="0"/>
                  <a:t>			Ni fra Marokko</a:t>
                </a:r>
              </a:p>
              <a:p>
                <a:r>
                  <a:rPr lang="da-DK" dirty="0" smtClean="0"/>
                  <a:t>			Seks fra Vietnam. </a:t>
                </a:r>
              </a:p>
              <a:p>
                <a:r>
                  <a:rPr lang="da-DK" dirty="0" smtClean="0"/>
                  <a:t>			Seks fra </a:t>
                </a:r>
                <a:r>
                  <a:rPr lang="da-DK" dirty="0"/>
                  <a:t>Rumænien. </a:t>
                </a:r>
                <a:endParaRPr lang="da-DK" dirty="0" smtClean="0"/>
              </a:p>
              <a:p>
                <a:r>
                  <a:rPr lang="da-DK" dirty="0" smtClean="0"/>
                  <a:t>			Fem fra </a:t>
                </a:r>
                <a:r>
                  <a:rPr lang="da-DK" dirty="0"/>
                  <a:t>Kina i </a:t>
                </a:r>
                <a:r>
                  <a:rPr lang="da-DK" dirty="0" smtClean="0"/>
                  <a:t>2021</a:t>
                </a:r>
              </a:p>
              <a:p>
                <a:r>
                  <a:rPr lang="da-DK" dirty="0"/>
                  <a:t>	</a:t>
                </a:r>
                <a:r>
                  <a:rPr lang="da-DK" dirty="0" smtClean="0"/>
                  <a:t>		</a:t>
                </a:r>
                <a:r>
                  <a:rPr lang="da-DK" dirty="0" err="1" smtClean="0"/>
                  <a:t>o.s.v</a:t>
                </a:r>
                <a:r>
                  <a:rPr lang="da-DK" dirty="0" smtClean="0"/>
                  <a:t>.</a:t>
                </a:r>
              </a:p>
              <a:p>
                <a:pPr lvl="0"/>
                <a:r>
                  <a:rPr lang="da-DK" sz="800" b="1" dirty="0" smtClean="0">
                    <a:solidFill>
                      <a:srgbClr val="000000"/>
                    </a:solidFill>
                  </a:rPr>
                  <a:t>			</a:t>
                </a:r>
              </a:p>
              <a:p>
                <a:pPr lvl="0"/>
                <a:r>
                  <a:rPr lang="da-DK" sz="800" b="1" dirty="0">
                    <a:solidFill>
                      <a:srgbClr val="000000"/>
                    </a:solidFill>
                  </a:rPr>
                  <a:t>	</a:t>
                </a:r>
                <a:r>
                  <a:rPr lang="da-DK" sz="800" b="1" dirty="0" smtClean="0">
                    <a:solidFill>
                      <a:srgbClr val="000000"/>
                    </a:solidFill>
                  </a:rPr>
                  <a:t>		*</a:t>
                </a:r>
                <a:r>
                  <a:rPr lang="da-DK" sz="800" b="1" dirty="0">
                    <a:solidFill>
                      <a:srgbClr val="000000"/>
                    </a:solidFill>
                  </a:rPr>
                  <a:t>Kilde. </a:t>
                </a:r>
                <a:r>
                  <a:rPr lang="da-DK" sz="800" dirty="0">
                    <a:solidFill>
                      <a:srgbClr val="000000"/>
                    </a:solidFill>
                  </a:rPr>
                  <a:t>C</a:t>
                </a:r>
                <a:r>
                  <a:rPr lang="da-DK" sz="800" dirty="0" smtClean="0">
                    <a:solidFill>
                      <a:srgbClr val="000000"/>
                    </a:solidFill>
                  </a:rPr>
                  <a:t>entermodmenneskehandel.dk</a:t>
                </a:r>
                <a:endParaRPr lang="da-DK" sz="800" b="1" dirty="0" smtClean="0"/>
              </a:p>
            </p:txBody>
          </p:sp>
        </p:grpSp>
        <p:grpSp>
          <p:nvGrpSpPr>
            <p:cNvPr id="15" name="Gruppe 14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80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73733" y="-17935"/>
            <a:ext cx="8970267" cy="782638"/>
          </a:xfrm>
        </p:spPr>
        <p:txBody>
          <a:bodyPr/>
          <a:lstStyle/>
          <a:p>
            <a:pPr algn="l" eaLnBrk="1" hangingPunct="1"/>
            <a:r>
              <a:rPr lang="da-DK" altLang="da-DK" sz="2400" b="1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Danske storbyer, på landet og i de enkelte hjem - dag og nat</a:t>
            </a:r>
          </a:p>
        </p:txBody>
      </p:sp>
      <p:grpSp>
        <p:nvGrpSpPr>
          <p:cNvPr id="16" name="Gruppe 15"/>
          <p:cNvGrpSpPr/>
          <p:nvPr/>
        </p:nvGrpSpPr>
        <p:grpSpPr>
          <a:xfrm>
            <a:off x="107504" y="764701"/>
            <a:ext cx="9145016" cy="2662711"/>
            <a:chOff x="107504" y="764701"/>
            <a:chExt cx="9145016" cy="2662711"/>
          </a:xfrm>
        </p:grpSpPr>
        <p:pic>
          <p:nvPicPr>
            <p:cNvPr id="1331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95"/>
            <a:stretch/>
          </p:blipFill>
          <p:spPr bwMode="auto">
            <a:xfrm>
              <a:off x="7020272" y="1124744"/>
              <a:ext cx="2047528" cy="1836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1124746"/>
              <a:ext cx="2884138" cy="1836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108" name="Picture 4" descr="Kamp02"/>
            <p:cNvPicPr>
              <a:picLocks noChangeAspect="1" noChangeArrowheads="1"/>
            </p:cNvPicPr>
            <p:nvPr/>
          </p:nvPicPr>
          <p:blipFill>
            <a:blip r:embed="rId5" cstate="print">
              <a:lum bright="-12000" contrast="48000"/>
            </a:blip>
            <a:srcRect l="5540" r="15514"/>
            <a:stretch>
              <a:fillRect/>
            </a:stretch>
          </p:blipFill>
          <p:spPr bwMode="auto">
            <a:xfrm>
              <a:off x="107504" y="1124745"/>
              <a:ext cx="2365870" cy="1836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896" y="1124746"/>
              <a:ext cx="2505392" cy="1836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kstboks 9"/>
            <p:cNvSpPr txBox="1"/>
            <p:nvPr/>
          </p:nvSpPr>
          <p:spPr>
            <a:xfrm>
              <a:off x="107504" y="764703"/>
              <a:ext cx="4032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Det du kan se - i den fysiske verden!</a:t>
              </a:r>
              <a:endParaRPr lang="da-DK" dirty="0"/>
            </a:p>
          </p:txBody>
        </p:sp>
        <p:sp>
          <p:nvSpPr>
            <p:cNvPr id="14" name="Tekstboks 13"/>
            <p:cNvSpPr txBox="1"/>
            <p:nvPr/>
          </p:nvSpPr>
          <p:spPr>
            <a:xfrm>
              <a:off x="6305674" y="764701"/>
              <a:ext cx="2762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dirty="0" smtClean="0"/>
                <a:t>*Købesex på gaden.</a:t>
              </a:r>
              <a:endParaRPr lang="da-DK" dirty="0"/>
            </a:p>
          </p:txBody>
        </p:sp>
        <p:sp>
          <p:nvSpPr>
            <p:cNvPr id="18" name="Tekstboks 17"/>
            <p:cNvSpPr txBox="1"/>
            <p:nvPr/>
          </p:nvSpPr>
          <p:spPr>
            <a:xfrm>
              <a:off x="107504" y="3119635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Det du kan se i den virtuelle verden!</a:t>
              </a:r>
              <a:endParaRPr lang="da-DK" dirty="0"/>
            </a:p>
          </p:txBody>
        </p:sp>
        <p:sp>
          <p:nvSpPr>
            <p:cNvPr id="19" name="Tekstboks 18"/>
            <p:cNvSpPr txBox="1"/>
            <p:nvPr/>
          </p:nvSpPr>
          <p:spPr>
            <a:xfrm>
              <a:off x="5724128" y="3119635"/>
              <a:ext cx="35283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dirty="0" smtClean="0"/>
                <a:t>Det du ikke umiddelbart kan se!</a:t>
              </a:r>
              <a:endParaRPr lang="da-DK" dirty="0"/>
            </a:p>
          </p:txBody>
        </p:sp>
      </p:grpSp>
      <p:grpSp>
        <p:nvGrpSpPr>
          <p:cNvPr id="20" name="Gruppe 19"/>
          <p:cNvGrpSpPr/>
          <p:nvPr/>
        </p:nvGrpSpPr>
        <p:grpSpPr>
          <a:xfrm>
            <a:off x="0" y="3412722"/>
            <a:ext cx="9215438" cy="3475441"/>
            <a:chOff x="0" y="3412722"/>
            <a:chExt cx="9215438" cy="3475441"/>
          </a:xfrm>
        </p:grpSpPr>
        <p:grpSp>
          <p:nvGrpSpPr>
            <p:cNvPr id="12" name="Gruppe 11"/>
            <p:cNvGrpSpPr/>
            <p:nvPr/>
          </p:nvGrpSpPr>
          <p:grpSpPr>
            <a:xfrm>
              <a:off x="107503" y="3416468"/>
              <a:ext cx="4355777" cy="1878342"/>
              <a:chOff x="107503" y="3416468"/>
              <a:chExt cx="4355777" cy="1878342"/>
            </a:xfrm>
          </p:grpSpPr>
          <p:pic>
            <p:nvPicPr>
              <p:cNvPr id="13317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503" y="3427412"/>
                <a:ext cx="2409427" cy="1867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Ellipse 10"/>
              <p:cNvSpPr/>
              <p:nvPr/>
            </p:nvSpPr>
            <p:spPr>
              <a:xfrm>
                <a:off x="451644" y="3717032"/>
                <a:ext cx="494556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pic>
            <p:nvPicPr>
              <p:cNvPr id="13318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1949" y="3430948"/>
                <a:ext cx="1891331" cy="1863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Ellipse 22"/>
              <p:cNvSpPr/>
              <p:nvPr/>
            </p:nvSpPr>
            <p:spPr>
              <a:xfrm>
                <a:off x="2699792" y="3427412"/>
                <a:ext cx="494556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sp>
            <p:nvSpPr>
              <p:cNvPr id="24" name="Ellipse 23"/>
              <p:cNvSpPr/>
              <p:nvPr/>
            </p:nvSpPr>
            <p:spPr>
              <a:xfrm>
                <a:off x="3650828" y="3416468"/>
                <a:ext cx="494556" cy="7200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</p:grpSp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3903" y="3412723"/>
              <a:ext cx="2396369" cy="186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20" name="Picture 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1004" y="3412722"/>
              <a:ext cx="2486796" cy="1867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Ellipse 27"/>
            <p:cNvSpPr/>
            <p:nvPr/>
          </p:nvSpPr>
          <p:spPr>
            <a:xfrm>
              <a:off x="7164288" y="3789040"/>
              <a:ext cx="648072" cy="14401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0" name="Tekstboks 29"/>
            <p:cNvSpPr txBox="1"/>
            <p:nvPr/>
          </p:nvSpPr>
          <p:spPr>
            <a:xfrm>
              <a:off x="946200" y="5290963"/>
              <a:ext cx="27621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dirty="0" smtClean="0"/>
                <a:t>*Købesex på Internettet.</a:t>
              </a:r>
              <a:endParaRPr lang="da-DK" dirty="0"/>
            </a:p>
          </p:txBody>
        </p:sp>
        <p:sp>
          <p:nvSpPr>
            <p:cNvPr id="31" name="Tekstboks 30"/>
            <p:cNvSpPr txBox="1"/>
            <p:nvPr/>
          </p:nvSpPr>
          <p:spPr>
            <a:xfrm>
              <a:off x="5119464" y="5280122"/>
              <a:ext cx="34714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dirty="0" smtClean="0"/>
                <a:t>*</a:t>
              </a:r>
              <a:r>
                <a:rPr lang="da-DK" dirty="0" err="1" smtClean="0"/>
                <a:t>Sugardating</a:t>
              </a:r>
              <a:r>
                <a:rPr lang="da-DK" dirty="0" smtClean="0"/>
                <a:t> - også ganske unge.</a:t>
              </a:r>
              <a:endParaRPr lang="da-DK" dirty="0"/>
            </a:p>
          </p:txBody>
        </p:sp>
        <p:sp>
          <p:nvSpPr>
            <p:cNvPr id="2" name="Tekstboks 1"/>
            <p:cNvSpPr txBox="1"/>
            <p:nvPr/>
          </p:nvSpPr>
          <p:spPr>
            <a:xfrm>
              <a:off x="4716016" y="5853905"/>
              <a:ext cx="44279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a-DK" sz="800" dirty="0" smtClean="0"/>
                <a:t>*Billeder: Erik </a:t>
              </a:r>
              <a:r>
                <a:rPr lang="da-DK" sz="800" dirty="0" err="1" smtClean="0"/>
                <a:t>Hauervig</a:t>
              </a:r>
              <a:r>
                <a:rPr lang="da-DK" sz="800" dirty="0" smtClean="0"/>
                <a:t>, NEWLIVES frivillig.</a:t>
              </a:r>
              <a:endParaRPr lang="da-DK" sz="800" dirty="0"/>
            </a:p>
          </p:txBody>
        </p:sp>
        <p:sp>
          <p:nvSpPr>
            <p:cNvPr id="32" name="Rektangel 31"/>
            <p:cNvSpPr/>
            <p:nvPr/>
          </p:nvSpPr>
          <p:spPr>
            <a:xfrm>
              <a:off x="946200" y="5853905"/>
              <a:ext cx="2286000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sz="800" dirty="0" smtClean="0">
                  <a:hlinkClick r:id="rId11"/>
                </a:rPr>
                <a:t>Film: </a:t>
              </a:r>
              <a:r>
                <a:rPr lang="da-DK" sz="800" b="1" dirty="0" smtClean="0">
                  <a:hlinkClick r:id="rId11"/>
                </a:rPr>
                <a:t>Borger </a:t>
              </a:r>
              <a:r>
                <a:rPr lang="da-DK" sz="800" b="1" dirty="0">
                  <a:hlinkClick r:id="rId11"/>
                </a:rPr>
                <a:t>på Vesterbro</a:t>
              </a:r>
              <a:endParaRPr lang="da-DK" sz="800" b="1" dirty="0"/>
            </a:p>
          </p:txBody>
        </p:sp>
        <p:grpSp>
          <p:nvGrpSpPr>
            <p:cNvPr id="36" name="Gruppe 35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37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523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/>
          <p:nvPr/>
        </p:nvGrpSpPr>
        <p:grpSpPr>
          <a:xfrm>
            <a:off x="0" y="172046"/>
            <a:ext cx="9215438" cy="6716117"/>
            <a:chOff x="0" y="172046"/>
            <a:chExt cx="9215438" cy="6716117"/>
          </a:xfrm>
        </p:grpSpPr>
        <p:pic>
          <p:nvPicPr>
            <p:cNvPr id="10" name="Billed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1473" y="616883"/>
              <a:ext cx="3974759" cy="5620429"/>
            </a:xfrm>
            <a:prstGeom prst="rect">
              <a:avLst/>
            </a:prstGeom>
          </p:spPr>
        </p:pic>
        <p:sp>
          <p:nvSpPr>
            <p:cNvPr id="2" name="Rektangel 1"/>
            <p:cNvSpPr/>
            <p:nvPr/>
          </p:nvSpPr>
          <p:spPr>
            <a:xfrm>
              <a:off x="250479" y="836712"/>
              <a:ext cx="4609553" cy="50475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a-DK" dirty="0" smtClean="0">
                  <a:solidFill>
                    <a:srgbClr val="000000"/>
                  </a:solidFill>
                </a:rPr>
                <a:t>Stor </a:t>
              </a:r>
              <a:r>
                <a:rPr lang="da-DK" dirty="0">
                  <a:solidFill>
                    <a:srgbClr val="000000"/>
                  </a:solidFill>
                </a:rPr>
                <a:t>sandsynlighed for, at hun oplever eller har oplevet forskellige grader af uønskede konsekvenser.  </a:t>
              </a:r>
              <a:endParaRPr lang="da-DK" dirty="0" smtClean="0">
                <a:solidFill>
                  <a:srgbClr val="000000"/>
                </a:solidFill>
              </a:endParaRPr>
            </a:p>
            <a:p>
              <a:endParaRPr lang="da-DK" dirty="0" smtClean="0">
                <a:solidFill>
                  <a:srgbClr val="000000"/>
                </a:solidFill>
              </a:endParaRPr>
            </a:p>
            <a:p>
              <a:r>
                <a:rPr lang="da-DK" dirty="0" smtClean="0">
                  <a:solidFill>
                    <a:srgbClr val="000000"/>
                  </a:solidFill>
                </a:rPr>
                <a:t>Typiske </a:t>
              </a:r>
              <a:r>
                <a:rPr lang="da-DK" dirty="0">
                  <a:solidFill>
                    <a:srgbClr val="000000"/>
                  </a:solidFill>
                </a:rPr>
                <a:t>symptomer kan være:</a:t>
              </a:r>
            </a:p>
            <a:p>
              <a:endParaRPr lang="da-DK" b="1" dirty="0" smtClean="0">
                <a:solidFill>
                  <a:srgbClr val="000000"/>
                </a:solidFill>
              </a:endParaRPr>
            </a:p>
            <a:p>
              <a:endParaRPr lang="da-DK" b="1" dirty="0" smtClean="0">
                <a:solidFill>
                  <a:srgbClr val="000000"/>
                </a:solidFill>
              </a:endParaRPr>
            </a:p>
            <a:p>
              <a:r>
                <a:rPr lang="da-DK" b="1" dirty="0" smtClean="0">
                  <a:solidFill>
                    <a:srgbClr val="000000"/>
                  </a:solidFill>
                </a:rPr>
                <a:t>Psykologiske konsekvenser</a:t>
              </a:r>
            </a:p>
            <a:p>
              <a:endParaRPr lang="da-DK" dirty="0">
                <a:solidFill>
                  <a:srgbClr val="000000"/>
                </a:solidFill>
              </a:endParaRPr>
            </a:p>
            <a:p>
              <a:r>
                <a:rPr lang="da-DK" dirty="0">
                  <a:solidFill>
                    <a:srgbClr val="000000"/>
                  </a:solidFill>
                </a:rPr>
                <a:t>Post-traumatisk stress syndrom (PTSD)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Angst lidelser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Depressioner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Lavt selvværd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Problemer med at udvikle tætte relationer til andre mennesker</a:t>
              </a:r>
            </a:p>
            <a:p>
              <a:r>
                <a:rPr lang="da-DK" dirty="0">
                  <a:solidFill>
                    <a:srgbClr val="000000"/>
                  </a:solidFill>
                </a:rPr>
                <a:t>Selvhad</a:t>
              </a:r>
            </a:p>
            <a:p>
              <a:r>
                <a:rPr lang="da-DK" dirty="0" smtClean="0">
                  <a:solidFill>
                    <a:srgbClr val="000000"/>
                  </a:solidFill>
                </a:rPr>
                <a:t>Skyldfølelse</a:t>
              </a:r>
            </a:p>
            <a:p>
              <a:endParaRPr lang="da-DK" dirty="0">
                <a:solidFill>
                  <a:srgbClr val="000000"/>
                </a:solidFill>
              </a:endParaRPr>
            </a:p>
            <a:p>
              <a:r>
                <a:rPr lang="da-DK" b="1" dirty="0" smtClean="0">
                  <a:solidFill>
                    <a:srgbClr val="000000"/>
                  </a:solidFill>
                </a:rPr>
                <a:t>		Fysiske konsekvenser</a:t>
              </a:r>
            </a:p>
            <a:p>
              <a:endParaRPr lang="da-DK" dirty="0">
                <a:solidFill>
                  <a:srgbClr val="000000"/>
                </a:solidFill>
              </a:endParaRPr>
            </a:p>
            <a:p>
              <a:r>
                <a:rPr lang="da-DK" dirty="0" smtClean="0">
                  <a:solidFill>
                    <a:srgbClr val="000000"/>
                  </a:solidFill>
                </a:rPr>
                <a:t>		Smerter </a:t>
              </a:r>
              <a:r>
                <a:rPr lang="da-DK" dirty="0">
                  <a:solidFill>
                    <a:srgbClr val="000000"/>
                  </a:solidFill>
                </a:rPr>
                <a:t>i underlivet</a:t>
              </a:r>
            </a:p>
            <a:p>
              <a:r>
                <a:rPr lang="da-DK" dirty="0" smtClean="0">
                  <a:solidFill>
                    <a:srgbClr val="000000"/>
                  </a:solidFill>
                </a:rPr>
                <a:t>		Smerter </a:t>
              </a:r>
              <a:r>
                <a:rPr lang="da-DK" dirty="0">
                  <a:solidFill>
                    <a:srgbClr val="000000"/>
                  </a:solidFill>
                </a:rPr>
                <a:t>ved samleje</a:t>
              </a:r>
            </a:p>
            <a:p>
              <a:r>
                <a:rPr lang="da-DK" dirty="0" smtClean="0">
                  <a:solidFill>
                    <a:srgbClr val="000000"/>
                  </a:solidFill>
                </a:rPr>
                <a:t>		Kløe</a:t>
              </a:r>
              <a:r>
                <a:rPr lang="da-DK" dirty="0">
                  <a:solidFill>
                    <a:srgbClr val="000000"/>
                  </a:solidFill>
                </a:rPr>
                <a:t>, svie og irritation</a:t>
              </a:r>
            </a:p>
            <a:p>
              <a:r>
                <a:rPr lang="da-DK" dirty="0" smtClean="0">
                  <a:solidFill>
                    <a:srgbClr val="000000"/>
                  </a:solidFill>
                </a:rPr>
                <a:t>		Slidgigt</a:t>
              </a: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7" name="Rektangel 6"/>
            <p:cNvSpPr/>
            <p:nvPr/>
          </p:nvSpPr>
          <p:spPr>
            <a:xfrm>
              <a:off x="230238" y="172046"/>
              <a:ext cx="63209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sz="2400" b="1" dirty="0">
                  <a:solidFill>
                    <a:srgbClr val="000000"/>
                  </a:solidFill>
                </a:rPr>
                <a:t>Konsekvenser forbundet med </a:t>
              </a:r>
              <a:r>
                <a:rPr lang="da-DK" sz="2400" b="1" dirty="0" smtClean="0">
                  <a:solidFill>
                    <a:srgbClr val="000000"/>
                  </a:solidFill>
                </a:rPr>
                <a:t>prostitution</a:t>
              </a:r>
              <a:endParaRPr lang="da-DK" sz="24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ktangel 10"/>
            <p:cNvSpPr/>
            <p:nvPr/>
          </p:nvSpPr>
          <p:spPr>
            <a:xfrm>
              <a:off x="230238" y="2132856"/>
              <a:ext cx="4341762" cy="2232248"/>
            </a:xfrm>
            <a:prstGeom prst="rect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FFFFFF"/>
                </a:solidFill>
              </a:endParaRPr>
            </a:p>
          </p:txBody>
        </p:sp>
        <p:sp>
          <p:nvSpPr>
            <p:cNvPr id="14" name="Rektangel 13"/>
            <p:cNvSpPr/>
            <p:nvPr/>
          </p:nvSpPr>
          <p:spPr>
            <a:xfrm>
              <a:off x="2051720" y="4373462"/>
              <a:ext cx="2520280" cy="1510785"/>
            </a:xfrm>
            <a:prstGeom prst="rect">
              <a:avLst/>
            </a:prstGeom>
            <a:noFill/>
            <a:ln>
              <a:solidFill>
                <a:srgbClr val="00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>
                <a:solidFill>
                  <a:srgbClr val="FFFFFF"/>
                </a:solidFill>
              </a:endParaRPr>
            </a:p>
          </p:txBody>
        </p:sp>
        <p:grpSp>
          <p:nvGrpSpPr>
            <p:cNvPr id="13" name="Gruppe 12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5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05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Billedresultat for true award 20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grpSp>
        <p:nvGrpSpPr>
          <p:cNvPr id="5" name="Gruppe 4"/>
          <p:cNvGrpSpPr/>
          <p:nvPr/>
        </p:nvGrpSpPr>
        <p:grpSpPr>
          <a:xfrm>
            <a:off x="0" y="204788"/>
            <a:ext cx="9235455" cy="6683375"/>
            <a:chOff x="0" y="204788"/>
            <a:chExt cx="9235455" cy="6683375"/>
          </a:xfrm>
        </p:grpSpPr>
        <p:sp>
          <p:nvSpPr>
            <p:cNvPr id="23560" name="Rectangle 10"/>
            <p:cNvSpPr>
              <a:spLocks noChangeArrowheads="1"/>
            </p:cNvSpPr>
            <p:nvPr/>
          </p:nvSpPr>
          <p:spPr bwMode="auto">
            <a:xfrm>
              <a:off x="208385" y="204788"/>
              <a:ext cx="85693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sz="2400" b="1" dirty="0" smtClean="0">
                  <a:solidFill>
                    <a:srgbClr val="000000"/>
                  </a:solidFill>
                  <a:latin typeface="Arial"/>
                </a:rPr>
                <a:t>NEWLIVES´ to formål</a:t>
              </a:r>
              <a:endParaRPr lang="da-DK" sz="24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" name="Tekstboks 1"/>
            <p:cNvSpPr txBox="1"/>
            <p:nvPr/>
          </p:nvSpPr>
          <p:spPr>
            <a:xfrm>
              <a:off x="107504" y="1196752"/>
              <a:ext cx="9127951" cy="1908215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endParaRPr lang="da-DK" dirty="0" smtClean="0">
                <a:solidFill>
                  <a:srgbClr val="00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da-DK" sz="1800" dirty="0">
                  <a:solidFill>
                    <a:srgbClr val="000000"/>
                  </a:solidFill>
                </a:rPr>
                <a:t>Vores </a:t>
              </a:r>
              <a:r>
                <a:rPr lang="da-DK" sz="1800" dirty="0" smtClean="0">
                  <a:solidFill>
                    <a:srgbClr val="000000"/>
                  </a:solidFill>
                </a:rPr>
                <a:t>kerneopgave: </a:t>
              </a:r>
              <a:r>
                <a:rPr lang="da-DK" sz="1800" b="1" dirty="0">
                  <a:solidFill>
                    <a:srgbClr val="FF0000"/>
                  </a:solidFill>
                </a:rPr>
                <a:t>give kvinderne værktøjer til at få et nyt selvbillede</a:t>
              </a:r>
              <a:r>
                <a:rPr lang="da-DK" sz="1800" dirty="0">
                  <a:solidFill>
                    <a:srgbClr val="000000"/>
                  </a:solidFill>
                </a:rPr>
                <a:t>, </a:t>
              </a:r>
              <a:r>
                <a:rPr lang="da-DK" sz="1800" dirty="0" smtClean="0">
                  <a:solidFill>
                    <a:srgbClr val="000000"/>
                  </a:solidFill>
                </a:rPr>
                <a:t>så hun </a:t>
              </a:r>
              <a:r>
                <a:rPr lang="da-DK" sz="1800" dirty="0">
                  <a:solidFill>
                    <a:srgbClr val="000000"/>
                  </a:solidFill>
                </a:rPr>
                <a:t>styrkes i hendes vej ud af prostitution </a:t>
              </a:r>
              <a:endParaRPr lang="da-DK" sz="1800" dirty="0" smtClean="0">
                <a:solidFill>
                  <a:srgbClr val="00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da-DK" sz="1800" dirty="0">
                <a:solidFill>
                  <a:srgbClr val="00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da-DK" sz="1800" dirty="0" smtClean="0">
                  <a:solidFill>
                    <a:srgbClr val="000000"/>
                  </a:solidFill>
                </a:rPr>
                <a:t>At </a:t>
              </a:r>
              <a:r>
                <a:rPr lang="da-DK" sz="1800" b="1" dirty="0" smtClean="0">
                  <a:solidFill>
                    <a:srgbClr val="FF0000"/>
                  </a:solidFill>
                </a:rPr>
                <a:t>udbrede viden </a:t>
              </a:r>
              <a:r>
                <a:rPr lang="da-DK" sz="1800" dirty="0" smtClean="0">
                  <a:solidFill>
                    <a:srgbClr val="000000"/>
                  </a:solidFill>
                </a:rPr>
                <a:t>om emnerne </a:t>
              </a:r>
              <a:r>
                <a:rPr lang="da-DK" sz="1800" dirty="0">
                  <a:solidFill>
                    <a:srgbClr val="000000"/>
                  </a:solidFill>
                </a:rPr>
                <a:t>prostitution og </a:t>
              </a:r>
              <a:r>
                <a:rPr lang="da-DK" sz="1800" dirty="0" smtClean="0">
                  <a:solidFill>
                    <a:srgbClr val="000000"/>
                  </a:solidFill>
                </a:rPr>
                <a:t>(sex)</a:t>
              </a:r>
              <a:r>
                <a:rPr lang="da-DK" sz="1800" dirty="0" err="1" smtClean="0">
                  <a:solidFill>
                    <a:srgbClr val="000000"/>
                  </a:solidFill>
                </a:rPr>
                <a:t>trafficking</a:t>
              </a:r>
              <a:r>
                <a:rPr lang="da-DK" sz="1800" dirty="0" smtClean="0">
                  <a:solidFill>
                    <a:srgbClr val="000000"/>
                  </a:solidFill>
                </a:rPr>
                <a:t> f.eks. via </a:t>
              </a:r>
              <a:r>
                <a:rPr lang="da-DK" sz="1800" dirty="0" smtClean="0">
                  <a:solidFill>
                    <a:srgbClr val="FF0000"/>
                  </a:solidFill>
                  <a:hlinkClick r:id="rId2"/>
                </a:rPr>
                <a:t>www.humantrafficking.dk</a:t>
              </a:r>
              <a:r>
                <a:rPr lang="da-DK" sz="1800" dirty="0" smtClean="0">
                  <a:solidFill>
                    <a:srgbClr val="000000"/>
                  </a:solidFill>
                </a:rPr>
                <a:t>,</a:t>
              </a:r>
              <a:r>
                <a:rPr lang="da-DK" sz="1800" dirty="0" smtClean="0">
                  <a:solidFill>
                    <a:srgbClr val="FF0000"/>
                  </a:solidFill>
                </a:rPr>
                <a:t> </a:t>
              </a:r>
              <a:r>
                <a:rPr lang="da-DK" sz="1800" dirty="0" smtClean="0">
                  <a:solidFill>
                    <a:srgbClr val="FF0000"/>
                  </a:solidFill>
                  <a:hlinkClick r:id="rId3"/>
                </a:rPr>
                <a:t>www.trafficking.eu</a:t>
              </a:r>
              <a:r>
                <a:rPr lang="da-DK" sz="1800" dirty="0" smtClean="0">
                  <a:solidFill>
                    <a:srgbClr val="FF0000"/>
                  </a:solidFill>
                </a:rPr>
                <a:t> </a:t>
              </a:r>
              <a:r>
                <a:rPr lang="da-DK" sz="1800" dirty="0" smtClean="0"/>
                <a:t>,</a:t>
              </a:r>
              <a:r>
                <a:rPr lang="da-DK" sz="1800" dirty="0" smtClean="0">
                  <a:solidFill>
                    <a:srgbClr val="FF0000"/>
                  </a:solidFill>
                </a:rPr>
                <a:t> </a:t>
              </a:r>
              <a:r>
                <a:rPr lang="da-DK" sz="1800" dirty="0" smtClean="0">
                  <a:solidFill>
                    <a:srgbClr val="FF0000"/>
                  </a:solidFill>
                  <a:hlinkClick r:id="rId4"/>
                </a:rPr>
                <a:t>www.bordellet.dk</a:t>
              </a:r>
              <a:r>
                <a:rPr lang="da-DK" sz="1800" dirty="0" smtClean="0">
                  <a:solidFill>
                    <a:srgbClr val="FF0000"/>
                  </a:solidFill>
                </a:rPr>
                <a:t> </a:t>
              </a:r>
              <a:r>
                <a:rPr lang="da-DK" sz="1800" dirty="0" smtClean="0">
                  <a:solidFill>
                    <a:srgbClr val="000000"/>
                  </a:solidFill>
                </a:rPr>
                <a:t>&amp;</a:t>
              </a:r>
              <a:r>
                <a:rPr lang="da-DK" sz="1800" dirty="0" smtClean="0">
                  <a:solidFill>
                    <a:srgbClr val="FF0000"/>
                  </a:solidFill>
                </a:rPr>
                <a:t> </a:t>
              </a:r>
              <a:r>
                <a:rPr lang="da-DK" sz="1800" dirty="0" smtClean="0">
                  <a:solidFill>
                    <a:srgbClr val="000000"/>
                  </a:solidFill>
                  <a:hlinkClick r:id="rId5"/>
                </a:rPr>
                <a:t>www.newlives.dk</a:t>
              </a:r>
              <a:r>
                <a:rPr lang="da-DK" sz="1800" dirty="0" smtClean="0">
                  <a:solidFill>
                    <a:srgbClr val="000000"/>
                  </a:solidFill>
                </a:rPr>
                <a:t>.</a:t>
              </a:r>
              <a:endParaRPr lang="da-DK" sz="1800" dirty="0">
                <a:solidFill>
                  <a:srgbClr val="000000"/>
                </a:solidFill>
              </a:endParaRPr>
            </a:p>
            <a:p>
              <a:pPr marL="342900" indent="-342900">
                <a:buFont typeface="+mj-lt"/>
                <a:buAutoNum type="arabicPeriod"/>
              </a:pPr>
              <a:endParaRPr lang="da-DK" dirty="0">
                <a:solidFill>
                  <a:srgbClr val="000000"/>
                </a:solidFill>
              </a:endParaRPr>
            </a:p>
          </p:txBody>
        </p:sp>
        <p:sp>
          <p:nvSpPr>
            <p:cNvPr id="3" name="Rektangel 2"/>
            <p:cNvSpPr/>
            <p:nvPr/>
          </p:nvSpPr>
          <p:spPr>
            <a:xfrm>
              <a:off x="514772" y="2996952"/>
              <a:ext cx="8063755" cy="1077218"/>
            </a:xfrm>
            <a:prstGeom prst="rect">
              <a:avLst/>
            </a:prstGeom>
            <a:ln w="28575">
              <a:solidFill>
                <a:srgbClr val="00CC00"/>
              </a:solidFill>
            </a:ln>
          </p:spPr>
          <p:txBody>
            <a:bodyPr wrap="square">
              <a:spAutoFit/>
            </a:bodyPr>
            <a:lstStyle/>
            <a:p>
              <a:r>
                <a:rPr lang="da-DK" sz="1600" dirty="0">
                  <a:solidFill>
                    <a:srgbClr val="000000"/>
                  </a:solidFill>
                </a:rPr>
                <a:t>Alle aktiviteter </a:t>
              </a:r>
              <a:r>
                <a:rPr lang="da-DK" sz="1600" dirty="0" smtClean="0">
                  <a:solidFill>
                    <a:srgbClr val="000000"/>
                  </a:solidFill>
                </a:rPr>
                <a:t>i netværket er </a:t>
              </a:r>
              <a:r>
                <a:rPr lang="da-DK" sz="1600" dirty="0">
                  <a:solidFill>
                    <a:srgbClr val="000000"/>
                  </a:solidFill>
                </a:rPr>
                <a:t>lavet af frivillige og udføres af </a:t>
              </a:r>
              <a:r>
                <a:rPr lang="da-DK" sz="1600" dirty="0" smtClean="0">
                  <a:solidFill>
                    <a:srgbClr val="000000"/>
                  </a:solidFill>
                </a:rPr>
                <a:t>frivillige. </a:t>
              </a:r>
            </a:p>
            <a:p>
              <a:endParaRPr lang="da-DK" sz="1600" dirty="0">
                <a:solidFill>
                  <a:srgbClr val="000000"/>
                </a:solidFill>
              </a:endParaRPr>
            </a:p>
            <a:p>
              <a:r>
                <a:rPr lang="da-DK" sz="1600" dirty="0" smtClean="0">
                  <a:solidFill>
                    <a:srgbClr val="000000"/>
                  </a:solidFill>
                </a:rPr>
                <a:t>Vore aktiviteter </a:t>
              </a:r>
              <a:r>
                <a:rPr lang="da-DK" sz="1600" dirty="0">
                  <a:solidFill>
                    <a:srgbClr val="000000"/>
                  </a:solidFill>
                </a:rPr>
                <a:t>det sker uden nogen form for diskrimination med hensyn til race, </a:t>
              </a:r>
              <a:r>
                <a:rPr lang="da-DK" sz="1600" dirty="0" smtClean="0">
                  <a:solidFill>
                    <a:srgbClr val="000000"/>
                  </a:solidFill>
                </a:rPr>
                <a:t>køn, religion</a:t>
              </a:r>
              <a:r>
                <a:rPr lang="da-DK" sz="1600" dirty="0">
                  <a:solidFill>
                    <a:srgbClr val="000000"/>
                  </a:solidFill>
                </a:rPr>
                <a:t>, tro eller politisk tilhørsforhold</a:t>
              </a:r>
              <a:r>
                <a:rPr lang="da-DK" sz="1600" dirty="0" smtClean="0">
                  <a:solidFill>
                    <a:srgbClr val="000000"/>
                  </a:solidFill>
                </a:rPr>
                <a:t>. Vi aflønner ingen og søger ikke profit.</a:t>
              </a:r>
              <a:endParaRPr lang="da-DK" sz="1600" dirty="0">
                <a:solidFill>
                  <a:srgbClr val="000000"/>
                </a:solidFill>
              </a:endParaRPr>
            </a:p>
          </p:txBody>
        </p:sp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242" y="4221088"/>
              <a:ext cx="3296635" cy="17829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uppe 12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4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18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e 3"/>
          <p:cNvGrpSpPr/>
          <p:nvPr/>
        </p:nvGrpSpPr>
        <p:grpSpPr>
          <a:xfrm>
            <a:off x="0" y="236220"/>
            <a:ext cx="9215438" cy="6651943"/>
            <a:chOff x="0" y="236220"/>
            <a:chExt cx="9215438" cy="6651943"/>
          </a:xfrm>
        </p:grpSpPr>
        <p:sp>
          <p:nvSpPr>
            <p:cNvPr id="9222" name="Text Box 6"/>
            <p:cNvSpPr txBox="1">
              <a:spLocks noChangeArrowheads="1"/>
            </p:cNvSpPr>
            <p:nvPr/>
          </p:nvSpPr>
          <p:spPr bwMode="auto">
            <a:xfrm>
              <a:off x="312030" y="236220"/>
              <a:ext cx="874871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2400" b="1" dirty="0" smtClean="0"/>
                <a:t>Man </a:t>
              </a:r>
              <a:r>
                <a:rPr lang="da-DK" sz="2400" b="1" dirty="0" smtClean="0"/>
                <a:t>bliver ofte, hvad man tænker om dig selv</a:t>
              </a:r>
              <a:endParaRPr lang="da-DK" sz="2400" b="1" dirty="0"/>
            </a:p>
          </p:txBody>
        </p:sp>
        <p:pic>
          <p:nvPicPr>
            <p:cNvPr id="9223" name="Picture 7" descr="david-profile-4b-ligh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43438" y="1268413"/>
              <a:ext cx="3619500" cy="410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8" descr="new lives logo 1000px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8313" y="1412875"/>
              <a:ext cx="2914650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AutoShape 10"/>
            <p:cNvSpPr>
              <a:spLocks noChangeArrowheads="1"/>
            </p:cNvSpPr>
            <p:nvPr/>
          </p:nvSpPr>
          <p:spPr bwMode="auto">
            <a:xfrm>
              <a:off x="1546225" y="2420938"/>
              <a:ext cx="503238" cy="863600"/>
            </a:xfrm>
            <a:prstGeom prst="downArrow">
              <a:avLst>
                <a:gd name="adj1" fmla="val 50000"/>
                <a:gd name="adj2" fmla="val 42902"/>
              </a:avLst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226" name="AutoShape 11"/>
            <p:cNvSpPr>
              <a:spLocks noChangeArrowheads="1"/>
            </p:cNvSpPr>
            <p:nvPr/>
          </p:nvSpPr>
          <p:spPr bwMode="auto">
            <a:xfrm rot="16200000">
              <a:off x="2302669" y="1880394"/>
              <a:ext cx="503238" cy="863600"/>
            </a:xfrm>
            <a:prstGeom prst="downArrow">
              <a:avLst>
                <a:gd name="adj1" fmla="val 50000"/>
                <a:gd name="adj2" fmla="val 42902"/>
              </a:avLst>
            </a:prstGeom>
            <a:solidFill>
              <a:srgbClr val="00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227" name="Oval 13"/>
            <p:cNvSpPr>
              <a:spLocks noChangeArrowheads="1"/>
            </p:cNvSpPr>
            <p:nvPr/>
          </p:nvSpPr>
          <p:spPr bwMode="auto">
            <a:xfrm>
              <a:off x="1619250" y="2060575"/>
              <a:ext cx="576263" cy="576263"/>
            </a:xfrm>
            <a:prstGeom prst="ellipse">
              <a:avLst/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sp>
          <p:nvSpPr>
            <p:cNvPr id="9228" name="Text Box 14"/>
            <p:cNvSpPr txBox="1">
              <a:spLocks noChangeArrowheads="1"/>
            </p:cNvSpPr>
            <p:nvPr/>
          </p:nvSpPr>
          <p:spPr bwMode="auto">
            <a:xfrm>
              <a:off x="323850" y="3357563"/>
              <a:ext cx="3889375" cy="73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200" dirty="0"/>
                <a:t>En kvinde i prostitution springer ikke ud af prostitution blot ved en enkelt indskydelse. </a:t>
              </a:r>
            </a:p>
            <a:p>
              <a:pPr>
                <a:spcBef>
                  <a:spcPct val="50000"/>
                </a:spcBef>
              </a:pPr>
              <a:r>
                <a:rPr lang="da-DK" sz="1200" dirty="0"/>
                <a:t>Der skal flere påvirkninger til – og fra mange sider.</a:t>
              </a:r>
              <a:endParaRPr lang="da-DK" dirty="0"/>
            </a:p>
          </p:txBody>
        </p:sp>
        <p:sp>
          <p:nvSpPr>
            <p:cNvPr id="9229" name="Text Box 15"/>
            <p:cNvSpPr txBox="1">
              <a:spLocks noChangeArrowheads="1"/>
            </p:cNvSpPr>
            <p:nvPr/>
          </p:nvSpPr>
          <p:spPr bwMode="auto">
            <a:xfrm>
              <a:off x="323849" y="4292600"/>
              <a:ext cx="4968231" cy="1107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sz="1200" dirty="0"/>
                <a:t>NEWLIVES </a:t>
              </a:r>
              <a:r>
                <a:rPr lang="da-DK" sz="1200" b="1" dirty="0"/>
                <a:t>skaber opmærksomhed </a:t>
              </a:r>
              <a:r>
                <a:rPr lang="da-DK" sz="1200" dirty="0"/>
                <a:t>og </a:t>
              </a:r>
              <a:r>
                <a:rPr lang="da-DK" sz="1200" b="1" dirty="0"/>
                <a:t>giver kvinden </a:t>
              </a:r>
              <a:r>
                <a:rPr lang="da-DK" sz="1200" b="1" dirty="0" smtClean="0"/>
                <a:t>værktøjer </a:t>
              </a:r>
              <a:r>
                <a:rPr lang="da-DK" sz="1200" dirty="0"/>
                <a:t>til, at hun får den rette støtte, sparring og erhvervsrettet vejledning til at finde sig en ny identitet udenfor prostitution.</a:t>
              </a:r>
            </a:p>
            <a:p>
              <a:pPr>
                <a:spcBef>
                  <a:spcPct val="50000"/>
                </a:spcBef>
              </a:pPr>
              <a:r>
                <a:rPr lang="da-DK" sz="1200" dirty="0"/>
                <a:t>En ny identitet </a:t>
              </a:r>
              <a:r>
                <a:rPr lang="da-DK" sz="1200" dirty="0" smtClean="0"/>
                <a:t>kræver</a:t>
              </a:r>
              <a:r>
                <a:rPr lang="da-DK" sz="1200" dirty="0"/>
                <a:t>, at hun lægger sit selvbillede og </a:t>
              </a:r>
              <a:r>
                <a:rPr lang="da-DK" sz="1200" b="1" dirty="0"/>
                <a:t>selvopfattelse</a:t>
              </a:r>
              <a:r>
                <a:rPr lang="da-DK" sz="1200" dirty="0"/>
                <a:t> (læs: brikkerne) på en ny </a:t>
              </a:r>
              <a:r>
                <a:rPr lang="da-DK" sz="1200" dirty="0" smtClean="0"/>
                <a:t>og konstruktiv måde.</a:t>
              </a:r>
              <a:endParaRPr lang="da-DK" sz="1200" dirty="0"/>
            </a:p>
          </p:txBody>
        </p:sp>
        <p:sp>
          <p:nvSpPr>
            <p:cNvPr id="9230" name="Rectangle 16"/>
            <p:cNvSpPr>
              <a:spLocks noChangeArrowheads="1"/>
            </p:cNvSpPr>
            <p:nvPr/>
          </p:nvSpPr>
          <p:spPr bwMode="auto">
            <a:xfrm>
              <a:off x="250824" y="4292600"/>
              <a:ext cx="5041256" cy="1107996"/>
            </a:xfrm>
            <a:prstGeom prst="rect">
              <a:avLst/>
            </a:prstGeom>
            <a:noFill/>
            <a:ln w="9525">
              <a:solidFill>
                <a:srgbClr val="00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17" name="Gruppe 16"/>
            <p:cNvGrpSpPr/>
            <p:nvPr/>
          </p:nvGrpSpPr>
          <p:grpSpPr>
            <a:xfrm>
              <a:off x="0" y="5637213"/>
              <a:ext cx="9215438" cy="1250950"/>
              <a:chOff x="0" y="5637213"/>
              <a:chExt cx="9215438" cy="1250950"/>
            </a:xfrm>
          </p:grpSpPr>
          <p:pic>
            <p:nvPicPr>
              <p:cNvPr id="18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2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599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/>
        </p:nvGrpSpPr>
        <p:grpSpPr>
          <a:xfrm>
            <a:off x="-396552" y="-99392"/>
            <a:ext cx="9575988" cy="6957392"/>
            <a:chOff x="-396552" y="-99392"/>
            <a:chExt cx="9575988" cy="6957392"/>
          </a:xfrm>
        </p:grpSpPr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6478588" y="6165850"/>
              <a:ext cx="2665412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a-DK" altLang="da-DK" sz="1800" smtClean="0">
                  <a:solidFill>
                    <a:srgbClr val="FFFFFF"/>
                  </a:solidFill>
                </a:rPr>
                <a:t>Inspiring your future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6552" y="-99392"/>
              <a:ext cx="9540552" cy="6957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Afrundet rektangel 32"/>
            <p:cNvSpPr/>
            <p:nvPr/>
          </p:nvSpPr>
          <p:spPr>
            <a:xfrm>
              <a:off x="5219700" y="4960247"/>
              <a:ext cx="3756371" cy="1061829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a-DK"/>
            </a:p>
          </p:txBody>
        </p:sp>
        <p:sp>
          <p:nvSpPr>
            <p:cNvPr id="34" name="Rectangle 10"/>
            <p:cNvSpPr>
              <a:spLocks noChangeArrowheads="1"/>
            </p:cNvSpPr>
            <p:nvPr/>
          </p:nvSpPr>
          <p:spPr bwMode="auto">
            <a:xfrm>
              <a:off x="5388992" y="4960248"/>
              <a:ext cx="3600400" cy="1061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da-DK" b="1" dirty="0" smtClean="0">
                  <a:solidFill>
                    <a:schemeClr val="bg1"/>
                  </a:solidFill>
                  <a:latin typeface="+mn-lt"/>
                </a:rPr>
                <a:t>NEWLIVES´ </a:t>
              </a:r>
              <a:r>
                <a:rPr lang="da-DK" b="1" dirty="0">
                  <a:solidFill>
                    <a:schemeClr val="bg1"/>
                  </a:solidFill>
                  <a:latin typeface="+mn-lt"/>
                </a:rPr>
                <a:t>holdning!</a:t>
              </a:r>
            </a:p>
            <a:p>
              <a:pPr eaLnBrk="0" hangingPunct="0">
                <a:spcBef>
                  <a:spcPct val="50000"/>
                </a:spcBef>
              </a:pPr>
              <a:r>
                <a:rPr lang="da-DK" b="1" dirty="0" smtClean="0">
                  <a:solidFill>
                    <a:schemeClr val="bg1"/>
                  </a:solidFill>
                  <a:latin typeface="+mn-lt"/>
                </a:rPr>
                <a:t>Vore erfaringer fra arbejde med danske  og udenlandske kvinder fortæller, at kvinderne altid har et potentiale.</a:t>
              </a:r>
              <a:endParaRPr lang="da-DK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13" name="Gruppe 12"/>
            <p:cNvGrpSpPr/>
            <p:nvPr/>
          </p:nvGrpSpPr>
          <p:grpSpPr>
            <a:xfrm>
              <a:off x="-36002" y="5491162"/>
              <a:ext cx="9215438" cy="1250950"/>
              <a:chOff x="0" y="5637213"/>
              <a:chExt cx="9215438" cy="1250950"/>
            </a:xfrm>
          </p:grpSpPr>
          <p:pic>
            <p:nvPicPr>
              <p:cNvPr id="18" name="Picture 5" descr="david-profile-4b-light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498" y="5637213"/>
                <a:ext cx="595275" cy="674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0" y="6262638"/>
                <a:ext cx="9143434" cy="406432"/>
              </a:xfrm>
              <a:prstGeom prst="rect">
                <a:avLst/>
              </a:prstGeom>
              <a:solidFill>
                <a:srgbClr val="00C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da-DK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kstboks 48"/>
              <p:cNvSpPr txBox="1">
                <a:spLocks noChangeArrowheads="1"/>
              </p:cNvSpPr>
              <p:nvPr/>
            </p:nvSpPr>
            <p:spPr bwMode="auto">
              <a:xfrm>
                <a:off x="7883880" y="6669071"/>
                <a:ext cx="1331558" cy="2190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a-DK" sz="800" b="1">
                    <a:solidFill>
                      <a:srgbClr val="000000"/>
                    </a:solidFill>
                  </a:rPr>
                  <a:t>WWW.NEWLIVES.DK</a:t>
                </a:r>
              </a:p>
            </p:txBody>
          </p:sp>
          <p:sp>
            <p:nvSpPr>
              <p:cNvPr id="21" name="Text Box 4"/>
              <p:cNvSpPr txBox="1">
                <a:spLocks noChangeArrowheads="1"/>
              </p:cNvSpPr>
              <p:nvPr/>
            </p:nvSpPr>
            <p:spPr bwMode="auto">
              <a:xfrm>
                <a:off x="6318845" y="6311965"/>
                <a:ext cx="2665412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r">
                  <a:spcBef>
                    <a:spcPct val="50000"/>
                  </a:spcBef>
                </a:pPr>
                <a:r>
                  <a:rPr lang="da-DK" b="1" dirty="0" err="1">
                    <a:solidFill>
                      <a:schemeClr val="bg1"/>
                    </a:solidFill>
                  </a:rPr>
                  <a:t>I</a:t>
                </a:r>
                <a:r>
                  <a:rPr lang="da-DK" b="1" dirty="0" err="1" smtClean="0">
                    <a:solidFill>
                      <a:schemeClr val="bg1"/>
                    </a:solidFill>
                  </a:rPr>
                  <a:t>nspiring</a:t>
                </a:r>
                <a:r>
                  <a:rPr lang="da-DK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da-DK" b="1" dirty="0" err="1">
                    <a:solidFill>
                      <a:schemeClr val="bg1"/>
                    </a:solidFill>
                  </a:rPr>
                  <a:t>your</a:t>
                </a:r>
                <a:r>
                  <a:rPr lang="da-DK" b="1" dirty="0">
                    <a:solidFill>
                      <a:schemeClr val="bg1"/>
                    </a:solidFill>
                  </a:rPr>
                  <a:t> future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40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3271</TotalTime>
  <Words>1736</Words>
  <Application>Microsoft Office PowerPoint</Application>
  <PresentationFormat>Skærmshow (4:3)</PresentationFormat>
  <Paragraphs>380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25</vt:i4>
      </vt:variant>
    </vt:vector>
  </HeadingPairs>
  <TitlesOfParts>
    <vt:vector size="26" baseType="lpstr">
      <vt:lpstr>1_Standarddesign</vt:lpstr>
      <vt:lpstr>PowerPoint-præsentation</vt:lpstr>
      <vt:lpstr>PowerPoint-præsentation</vt:lpstr>
      <vt:lpstr>PowerPoint-præsentation</vt:lpstr>
      <vt:lpstr>PowerPoint-præsentation</vt:lpstr>
      <vt:lpstr>Danske storbyer, på landet og i de enkelte hjem - dag og nat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User</dc:creator>
  <cp:lastModifiedBy>Jakob Johs. Rønberg</cp:lastModifiedBy>
  <cp:revision>694</cp:revision>
  <dcterms:created xsi:type="dcterms:W3CDTF">2011-03-20T12:13:10Z</dcterms:created>
  <dcterms:modified xsi:type="dcterms:W3CDTF">2022-11-07T15:35:42Z</dcterms:modified>
</cp:coreProperties>
</file>